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4" r:id="rId2"/>
    <p:sldMasterId id="2147483909" r:id="rId3"/>
  </p:sldMasterIdLst>
  <p:notesMasterIdLst>
    <p:notesMasterId r:id="rId24"/>
  </p:notesMasterIdLst>
  <p:sldIdLst>
    <p:sldId id="257" r:id="rId4"/>
    <p:sldId id="297" r:id="rId5"/>
    <p:sldId id="269" r:id="rId6"/>
    <p:sldId id="298" r:id="rId7"/>
    <p:sldId id="299" r:id="rId8"/>
    <p:sldId id="300" r:id="rId9"/>
    <p:sldId id="301" r:id="rId10"/>
    <p:sldId id="302" r:id="rId11"/>
    <p:sldId id="303" r:id="rId12"/>
    <p:sldId id="305" r:id="rId13"/>
    <p:sldId id="304" r:id="rId14"/>
    <p:sldId id="306" r:id="rId15"/>
    <p:sldId id="307" r:id="rId16"/>
    <p:sldId id="308" r:id="rId17"/>
    <p:sldId id="309" r:id="rId18"/>
    <p:sldId id="310" r:id="rId19"/>
    <p:sldId id="311" r:id="rId20"/>
    <p:sldId id="276" r:id="rId21"/>
    <p:sldId id="267" r:id="rId22"/>
    <p:sldId id="265" r:id="rId23"/>
  </p:sldIdLst>
  <p:sldSz cx="12192000" cy="6858000"/>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1"/>
    <a:srgbClr val="0071C0"/>
    <a:srgbClr val="0071BF"/>
    <a:srgbClr val="CFDEF3"/>
    <a:srgbClr val="006DBE"/>
    <a:srgbClr val="006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120" autoAdjust="0"/>
    <p:restoredTop sz="94660"/>
  </p:normalViewPr>
  <p:slideViewPr>
    <p:cSldViewPr snapToObjects="1" showGuides="1">
      <p:cViewPr varScale="1">
        <p:scale>
          <a:sx n="66" d="100"/>
          <a:sy n="66" d="100"/>
        </p:scale>
        <p:origin x="224" y="48"/>
      </p:cViewPr>
      <p:guideLst>
        <p:guide orient="horz" pos="211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9B4CCAF-CB9D-490A-9E66-F62AD4049F79}"/>
              </a:ext>
            </a:extLst>
          </p:cNvPr>
          <p:cNvSpPr>
            <a:spLocks noGrp="1" noChangeArrowheads="1"/>
          </p:cNvSpPr>
          <p:nvPr>
            <p:ph type="hdr" sz="quarter"/>
          </p:nvPr>
        </p:nvSpPr>
        <p:spPr bwMode="auto">
          <a:xfrm>
            <a:off x="0" y="0"/>
            <a:ext cx="2960688"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5123" name="Rectangle 3">
            <a:extLst>
              <a:ext uri="{FF2B5EF4-FFF2-40B4-BE49-F238E27FC236}">
                <a16:creationId xmlns:a16="http://schemas.microsoft.com/office/drawing/2014/main" id="{EB7C0C07-F55E-4C10-AC71-1C2200E0D54C}"/>
              </a:ext>
            </a:extLst>
          </p:cNvPr>
          <p:cNvSpPr>
            <a:spLocks noGrp="1" noChangeArrowheads="1"/>
          </p:cNvSpPr>
          <p:nvPr>
            <p:ph type="dt" idx="1"/>
          </p:nvPr>
        </p:nvSpPr>
        <p:spPr bwMode="auto">
          <a:xfrm>
            <a:off x="3870325" y="0"/>
            <a:ext cx="2962275"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27A2A230-EB3D-407B-B437-D5C024C2F6CC}" type="datetimeFigureOut">
              <a:rPr lang="zh-CN" altLang="en-US"/>
              <a:pPr>
                <a:defRPr/>
              </a:pPr>
              <a:t>2018/9/24</a:t>
            </a:fld>
            <a:endParaRPr lang="en-US"/>
          </a:p>
        </p:txBody>
      </p:sp>
      <p:sp>
        <p:nvSpPr>
          <p:cNvPr id="5124" name="Rectangle 4"/>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F1223845-3C32-4AF1-A2E1-3658EDBD4EB3}"/>
              </a:ext>
            </a:extLst>
          </p:cNvPr>
          <p:cNvSpPr>
            <a:spLocks noGrp="1" noChangeArrowheads="1"/>
          </p:cNvSpPr>
          <p:nvPr>
            <p:ph type="body" sz="quarter" idx="3"/>
          </p:nvPr>
        </p:nvSpPr>
        <p:spPr bwMode="auto">
          <a:xfrm>
            <a:off x="682625" y="4740275"/>
            <a:ext cx="5467350" cy="4489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9E766261-6E2B-4087-B430-57F6ECD7964A}"/>
              </a:ext>
            </a:extLst>
          </p:cNvPr>
          <p:cNvSpPr>
            <a:spLocks noGrp="1" noChangeArrowheads="1"/>
          </p:cNvSpPr>
          <p:nvPr>
            <p:ph type="ftr" sz="quarter" idx="4"/>
          </p:nvPr>
        </p:nvSpPr>
        <p:spPr bwMode="auto">
          <a:xfrm>
            <a:off x="0" y="9477375"/>
            <a:ext cx="2960688"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5127" name="Rectangle 7">
            <a:extLst>
              <a:ext uri="{FF2B5EF4-FFF2-40B4-BE49-F238E27FC236}">
                <a16:creationId xmlns:a16="http://schemas.microsoft.com/office/drawing/2014/main" id="{C7A04A93-AAA2-4DB2-8930-F4435E2DA25D}"/>
              </a:ext>
            </a:extLst>
          </p:cNvPr>
          <p:cNvSpPr>
            <a:spLocks noGrp="1" noChangeArrowheads="1"/>
          </p:cNvSpPr>
          <p:nvPr>
            <p:ph type="sldNum" sz="quarter" idx="5"/>
          </p:nvPr>
        </p:nvSpPr>
        <p:spPr bwMode="auto">
          <a:xfrm>
            <a:off x="3870325" y="9477375"/>
            <a:ext cx="2962275"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D8ECB52F-DE72-4A39-99F1-3BBCFA23651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ECB52F-DE72-4A39-99F1-3BBCFA23651C}" type="slidenum">
              <a:rPr lang="zh-CN" altLang="en-US" smtClean="0"/>
              <a:pPr>
                <a:defRPr/>
              </a:pPr>
              <a:t>19</a:t>
            </a:fld>
            <a:endParaRPr lang="en-US" altLang="zh-CN"/>
          </a:p>
        </p:txBody>
      </p:sp>
    </p:spTree>
    <p:extLst>
      <p:ext uri="{BB962C8B-B14F-4D97-AF65-F5344CB8AC3E}">
        <p14:creationId xmlns:p14="http://schemas.microsoft.com/office/powerpoint/2010/main" val="3328040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072664" cy="1124744"/>
          </a:xfrm>
          <a:prstGeom prst="rect">
            <a:avLst/>
          </a:prstGeom>
        </p:spPr>
      </p:pic>
      <p:pic>
        <p:nvPicPr>
          <p:cNvPr id="2" name="图片 1"/>
          <p:cNvPicPr>
            <a:picLocks/>
          </p:cNvPicPr>
          <p:nvPr userDrawn="1"/>
        </p:nvPicPr>
        <p:blipFill>
          <a:blip r:embed="rId3"/>
          <a:stretch>
            <a:fillRect/>
          </a:stretch>
        </p:blipFill>
        <p:spPr>
          <a:xfrm>
            <a:off x="-1" y="203200"/>
            <a:ext cx="12192001" cy="615440"/>
          </a:xfrm>
          <a:prstGeom prst="rect">
            <a:avLst/>
          </a:prstGeom>
        </p:spPr>
      </p:pic>
      <p:pic>
        <p:nvPicPr>
          <p:cNvPr id="5" name="图片 4"/>
          <p:cNvPicPr>
            <a:picLocks noChangeAspect="1"/>
          </p:cNvPicPr>
          <p:nvPr userDrawn="1"/>
        </p:nvPicPr>
        <p:blipFill>
          <a:blip r:embed="rId4"/>
          <a:stretch>
            <a:fillRect/>
          </a:stretch>
        </p:blipFill>
        <p:spPr>
          <a:xfrm>
            <a:off x="3895644" y="1696988"/>
            <a:ext cx="4400710" cy="4032448"/>
          </a:xfrm>
          <a:prstGeom prst="rect">
            <a:avLst/>
          </a:prstGeom>
        </p:spPr>
      </p:pic>
    </p:spTree>
    <p:extLst>
      <p:ext uri="{BB962C8B-B14F-4D97-AF65-F5344CB8AC3E}">
        <p14:creationId xmlns:p14="http://schemas.microsoft.com/office/powerpoint/2010/main" val="240969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3780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327915" y="83820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20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7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92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339851"/>
            <a:ext cx="10972800" cy="4854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54035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29666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71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8"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64428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4"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1572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3"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64893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17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11383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50198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33985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020084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3338"/>
            <a:ext cx="2743200" cy="6227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3338"/>
            <a:ext cx="8026400" cy="6227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9658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2581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577723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136512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69665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449787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91694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984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037870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925341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543109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843132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577412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80688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85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3344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67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7950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39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8738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gi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8.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5"/>
          <a:stretch>
            <a:fillRect/>
          </a:stretch>
        </p:blipFill>
        <p:spPr>
          <a:xfrm>
            <a:off x="2351585" y="1124744"/>
            <a:ext cx="3931750" cy="4248472"/>
          </a:xfrm>
          <a:prstGeom prst="rect">
            <a:avLst/>
          </a:prstGeom>
        </p:spPr>
      </p:pic>
      <p:pic>
        <p:nvPicPr>
          <p:cNvPr id="3" name="图片 2"/>
          <p:cNvPicPr>
            <a:picLocks noChangeAspect="1"/>
          </p:cNvPicPr>
          <p:nvPr userDrawn="1"/>
        </p:nvPicPr>
        <p:blipFill>
          <a:blip r:embed="rId16"/>
          <a:stretch>
            <a:fillRect/>
          </a:stretch>
        </p:blipFill>
        <p:spPr>
          <a:xfrm>
            <a:off x="4061774" y="1772816"/>
            <a:ext cx="4068452" cy="3384376"/>
          </a:xfrm>
          <a:prstGeom prst="rect">
            <a:avLst/>
          </a:prstGeom>
        </p:spPr>
      </p:pic>
      <p:pic>
        <p:nvPicPr>
          <p:cNvPr id="5" name="图片 4">
            <a:extLst>
              <a:ext uri="{FF2B5EF4-FFF2-40B4-BE49-F238E27FC236}">
                <a16:creationId xmlns:a16="http://schemas.microsoft.com/office/drawing/2014/main" id="{CFA6FEB1-AFB2-44FA-B3D4-8201F35BCC0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pic>
        <p:nvPicPr>
          <p:cNvPr id="6" name="图片 5"/>
          <p:cNvPicPr>
            <a:picLocks noChangeAspect="1"/>
          </p:cNvPicPr>
          <p:nvPr userDrawn="1"/>
        </p:nvPicPr>
        <p:blipFill>
          <a:blip r:embed="rId18"/>
          <a:stretch>
            <a:fillRect/>
          </a:stretch>
        </p:blipFill>
        <p:spPr>
          <a:xfrm>
            <a:off x="3895644" y="1696988"/>
            <a:ext cx="4400710" cy="4032448"/>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 id="2147483922"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stretch>
            <a:fillRect/>
          </a:stretch>
        </p:blipFill>
        <p:spPr>
          <a:xfrm>
            <a:off x="0" y="1955786"/>
            <a:ext cx="12192000" cy="2946428"/>
          </a:xfrm>
          <a:prstGeom prst="rect">
            <a:avLst/>
          </a:prstGeom>
        </p:spPr>
      </p:pic>
    </p:spTree>
    <p:extLst>
      <p:ext uri="{BB962C8B-B14F-4D97-AF65-F5344CB8AC3E}">
        <p14:creationId xmlns:p14="http://schemas.microsoft.com/office/powerpoint/2010/main" val="950589587"/>
      </p:ext>
    </p:extLst>
  </p:cSld>
  <p:clrMap bg1="lt1" tx1="dk1" bg2="lt2" tx2="dk2" accent1="accent1" accent2="accent2" accent3="accent3" accent4="accent4" accent5="accent5" accent6="accent6" hlink="hlink" folHlink="folHlink"/>
  <p:sldLayoutIdLst>
    <p:sldLayoutId id="2147483921"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p3"/><Relationship Id="rId1" Type="http://schemas.microsoft.com/office/2007/relationships/media" Target="../media/media18.mp3"/><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07368" y="180221"/>
            <a:ext cx="5400600"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华文行楷" panose="02010800040101010101" pitchFamily="2" charset="-122"/>
              </a:rPr>
              <a:t>An Introduction to Database System</a:t>
            </a:r>
            <a:endParaRPr lang="zh-CN" altLang="en-US" sz="2400" b="1" dirty="0">
              <a:solidFill>
                <a:schemeClr val="bg1"/>
              </a:solidFill>
              <a:latin typeface="Times New Roman" panose="02020603050405020304" pitchFamily="18" charset="0"/>
              <a:ea typeface="华文行楷" panose="02010800040101010101" pitchFamily="2" charset="-122"/>
            </a:endParaRPr>
          </a:p>
        </p:txBody>
      </p:sp>
      <p:sp>
        <p:nvSpPr>
          <p:cNvPr id="15" name="TextBox 2">
            <a:extLst>
              <a:ext uri="{FF2B5EF4-FFF2-40B4-BE49-F238E27FC236}">
                <a16:creationId xmlns:a16="http://schemas.microsoft.com/office/drawing/2014/main" id="{A375180A-9AB0-422C-82C3-1ACB04171484}"/>
              </a:ext>
            </a:extLst>
          </p:cNvPr>
          <p:cNvSpPr txBox="1"/>
          <p:nvPr/>
        </p:nvSpPr>
        <p:spPr>
          <a:xfrm>
            <a:off x="2135560" y="2826018"/>
            <a:ext cx="4104456" cy="769441"/>
          </a:xfrm>
          <a:prstGeom prst="rect">
            <a:avLst/>
          </a:prstGeom>
          <a:noFill/>
        </p:spPr>
        <p:txBody>
          <a:bodyPr wrap="square" rtlCol="0">
            <a:spAutoFit/>
          </a:bodyPr>
          <a:lstStyle/>
          <a:p>
            <a:r>
              <a:rPr lang="en-US" altLang="zh-CN" sz="4400" b="1" dirty="0" smtClean="0">
                <a:solidFill>
                  <a:schemeClr val="bg1"/>
                </a:solidFill>
                <a:latin typeface="Times New Roman" panose="02020603050405020304" pitchFamily="18" charset="0"/>
                <a:ea typeface="华文中宋" panose="02010600040101010101" pitchFamily="2" charset="-122"/>
              </a:rPr>
              <a:t>3.5  </a:t>
            </a:r>
            <a:r>
              <a:rPr lang="zh-CN" altLang="en-US" sz="4400" b="1" dirty="0" smtClean="0">
                <a:solidFill>
                  <a:schemeClr val="bg1"/>
                </a:solidFill>
                <a:latin typeface="Times New Roman" panose="02020603050405020304" pitchFamily="18" charset="0"/>
                <a:ea typeface="华文中宋" panose="02010600040101010101" pitchFamily="2" charset="-122"/>
              </a:rPr>
              <a:t>数据</a:t>
            </a:r>
            <a:r>
              <a:rPr lang="zh-CN" altLang="en-US" sz="4400" b="1" dirty="0">
                <a:solidFill>
                  <a:schemeClr val="bg1"/>
                </a:solidFill>
                <a:latin typeface="Times New Roman" panose="02020603050405020304" pitchFamily="18" charset="0"/>
                <a:ea typeface="华文中宋" panose="02010600040101010101" pitchFamily="2" charset="-122"/>
              </a:rPr>
              <a:t>更新</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792680"/>
            <a:ext cx="10058400" cy="804672"/>
          </a:xfrm>
          <a:prstGeom prst="rect">
            <a:avLst/>
          </a:prstGeom>
        </p:spPr>
      </p:pic>
      <p:pic>
        <p:nvPicPr>
          <p:cNvPr id="4" name="Voic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2752" y="3127504"/>
            <a:ext cx="406400" cy="406400"/>
          </a:xfrm>
          <a:prstGeom prst="rect">
            <a:avLst/>
          </a:prstGeom>
        </p:spPr>
      </p:pic>
    </p:spTree>
    <p:extLst>
      <p:ext uri="{BB962C8B-B14F-4D97-AF65-F5344CB8AC3E}">
        <p14:creationId xmlns:p14="http://schemas.microsoft.com/office/powerpoint/2010/main" val="321356851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42" fill="hold"/>
                                        <p:tgtEl>
                                          <p:spTgt spid="4"/>
                                        </p:tgtEl>
                                      </p:cBhvr>
                                    </p:cmd>
                                  </p:childTnLst>
                                </p:cTn>
                              </p:par>
                              <p:par>
                                <p:cTn id="7" presetID="3" presetClass="emph" presetSubtype="2" fill="hold" grpId="0" nodeType="withEffect">
                                  <p:stCondLst>
                                    <p:cond delay="0"/>
                                  </p:stCondLst>
                                  <p:childTnLst>
                                    <p:animClr clrSpc="rgb" dir="cw">
                                      <p:cBhvr override="childStyle">
                                        <p:cTn id="8" dur="2000" fill="hold"/>
                                        <p:tgtEl>
                                          <p:spTgt spid="9"/>
                                        </p:tgtEl>
                                        <p:attrNameLst>
                                          <p:attrName>style.color</p:attrName>
                                        </p:attrNameLst>
                                      </p:cBhvr>
                                      <p:to>
                                        <a:srgbClr val="006DBE"/>
                                      </p:to>
                                    </p:animClr>
                                  </p:childTnLst>
                                </p:cTn>
                              </p:par>
                              <p:par>
                                <p:cTn id="9" presetID="10" presetClass="entr" presetSubtype="0" fill="hold" grpId="0" nodeType="withEffect">
                                  <p:stCondLst>
                                    <p:cond delay="0"/>
                                  </p:stCondLst>
                                  <p:iterate type="lt">
                                    <p:tmPct val="43750"/>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4"/>
                </p:tgtEl>
              </p:cMediaNode>
            </p:audio>
          </p:childTnLst>
        </p:cTn>
      </p:par>
    </p:tnLst>
    <p:bldLst>
      <p:bldP spid="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修改数据</a:t>
            </a:r>
          </a:p>
        </p:txBody>
      </p:sp>
      <p:sp>
        <p:nvSpPr>
          <p:cNvPr id="24" name="Text Box 1052"/>
          <p:cNvSpPr txBox="1">
            <a:spLocks noChangeArrowheads="1"/>
          </p:cNvSpPr>
          <p:nvPr/>
        </p:nvSpPr>
        <p:spPr bwMode="auto">
          <a:xfrm>
            <a:off x="1631504" y="1484784"/>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rPr>
              <a:t> </a:t>
            </a:r>
            <a:r>
              <a:rPr lang="en-US" altLang="zh-CN" sz="2000" dirty="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a:latin typeface="Times New Roman" panose="02020603050405020304" pitchFamily="18" charset="0"/>
              </a:rPr>
              <a:t>将学生</a:t>
            </a:r>
            <a:r>
              <a:rPr lang="en-US" altLang="zh-CN" sz="2000" dirty="0">
                <a:latin typeface="Times New Roman" panose="02020603050405020304" pitchFamily="18" charset="0"/>
              </a:rPr>
              <a:t>201215121</a:t>
            </a:r>
            <a:r>
              <a:rPr lang="zh-CN" altLang="en-US" sz="2000" dirty="0">
                <a:latin typeface="Times New Roman" panose="02020603050405020304" pitchFamily="18" charset="0"/>
              </a:rPr>
              <a:t>的年龄改为</a:t>
            </a:r>
            <a:r>
              <a:rPr lang="en-US" altLang="zh-CN" sz="2000" dirty="0">
                <a:latin typeface="Times New Roman" panose="02020603050405020304" pitchFamily="18" charset="0"/>
              </a:rPr>
              <a:t>22</a:t>
            </a:r>
            <a:r>
              <a:rPr lang="zh-CN" altLang="en-US" sz="2000" dirty="0" smtClean="0">
                <a:latin typeface="Times New Roman" panose="02020603050405020304" pitchFamily="18" charset="0"/>
              </a:rPr>
              <a:t>岁</a:t>
            </a:r>
            <a:r>
              <a:rPr lang="zh-CN" altLang="en-US" sz="2000" dirty="0">
                <a:latin typeface="Times New Roman" panose="02020603050405020304" pitchFamily="18" charset="0"/>
              </a:rPr>
              <a:t>。</a:t>
            </a:r>
          </a:p>
        </p:txBody>
      </p:sp>
      <p:sp>
        <p:nvSpPr>
          <p:cNvPr id="12" name="Text Box 1052"/>
          <p:cNvSpPr txBox="1">
            <a:spLocks noChangeArrowheads="1"/>
          </p:cNvSpPr>
          <p:nvPr/>
        </p:nvSpPr>
        <p:spPr bwMode="auto">
          <a:xfrm>
            <a:off x="1271464" y="980728"/>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rPr>
              <a:t>修改某一个元组的值</a:t>
            </a:r>
          </a:p>
        </p:txBody>
      </p:sp>
      <p:sp>
        <p:nvSpPr>
          <p:cNvPr id="8" name="Text Box 1052"/>
          <p:cNvSpPr txBox="1">
            <a:spLocks noChangeArrowheads="1"/>
          </p:cNvSpPr>
          <p:nvPr/>
        </p:nvSpPr>
        <p:spPr bwMode="auto">
          <a:xfrm>
            <a:off x="2279576" y="1993693"/>
            <a:ext cx="9145016"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UPDATE  Student</a:t>
            </a:r>
          </a:p>
          <a:p>
            <a:pPr marL="0" indent="0" eaLnBrk="1" hangingPunct="1">
              <a:spcBef>
                <a:spcPct val="50000"/>
              </a:spcBef>
              <a:buSzTx/>
              <a:buNone/>
            </a:pPr>
            <a:r>
              <a:rPr lang="en-US" altLang="zh-CN" sz="2000" dirty="0" smtClean="0">
                <a:latin typeface="Times New Roman" panose="02020603050405020304" pitchFamily="18" charset="0"/>
              </a:rPr>
              <a:t>SET </a:t>
            </a:r>
            <a:r>
              <a:rPr lang="en-US" altLang="zh-CN" sz="2000" dirty="0">
                <a:latin typeface="Times New Roman" panose="02020603050405020304" pitchFamily="18" charset="0"/>
              </a:rPr>
              <a:t>Sage=22</a:t>
            </a:r>
          </a:p>
          <a:p>
            <a:pPr marL="0" indent="0" eaLnBrk="1" hangingPunct="1">
              <a:spcBef>
                <a:spcPct val="50000"/>
              </a:spcBef>
              <a:buSzTx/>
              <a:buNone/>
            </a:pPr>
            <a:r>
              <a:rPr lang="en-US" altLang="zh-CN" sz="2000" dirty="0" smtClean="0">
                <a:latin typeface="Times New Roman" panose="02020603050405020304" pitchFamily="18" charset="0"/>
              </a:rPr>
              <a:t>WHERE  </a:t>
            </a:r>
            <a:r>
              <a:rPr lang="en-US" altLang="zh-CN" sz="2000" dirty="0" err="1">
                <a:latin typeface="Times New Roman" panose="02020603050405020304" pitchFamily="18" charset="0"/>
              </a:rPr>
              <a:t>Sno</a:t>
            </a:r>
            <a:r>
              <a:rPr lang="en-US" altLang="zh-CN" sz="2000" dirty="0">
                <a:latin typeface="Times New Roman" panose="02020603050405020304" pitchFamily="18" charset="0"/>
              </a:rPr>
              <a:t>=' 201215121 '; </a:t>
            </a:r>
          </a:p>
        </p:txBody>
      </p:sp>
      <p:pic>
        <p:nvPicPr>
          <p:cNvPr id="5" name="Voice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43756" y="3225800"/>
            <a:ext cx="406400" cy="406400"/>
          </a:xfrm>
          <a:prstGeom prst="rect">
            <a:avLst/>
          </a:prstGeom>
        </p:spPr>
      </p:pic>
    </p:spTree>
    <p:extLst>
      <p:ext uri="{BB962C8B-B14F-4D97-AF65-F5344CB8AC3E}">
        <p14:creationId xmlns:p14="http://schemas.microsoft.com/office/powerpoint/2010/main" val="1274876514"/>
      </p:ext>
    </p:extLst>
  </p:cSld>
  <p:clrMapOvr>
    <a:masterClrMapping/>
  </p:clrMapOvr>
  <mc:AlternateContent xmlns:mc="http://schemas.openxmlformats.org/markup-compatibility/2006" xmlns:p14="http://schemas.microsoft.com/office/powerpoint/2010/main">
    <mc:Choice Requires="p14">
      <p:transition p14:dur="0" advTm="25000"/>
    </mc:Choice>
    <mc:Fallback xmlns="">
      <p:transition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666" fill="hold"/>
                                        <p:tgtEl>
                                          <p:spTgt spid="5"/>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10" presetClass="entr" presetSubtype="0" fill="hold" grpId="0" nodeType="withEffect">
                                  <p:stCondLst>
                                    <p:cond delay="3100"/>
                                  </p:stCondLst>
                                  <p:iterate type="lt">
                                    <p:tmPct val="22050"/>
                                  </p:iterate>
                                  <p:childTnLst>
                                    <p:set>
                                      <p:cBhvr>
                                        <p:cTn id="11" dur="1" fill="hold">
                                          <p:stCondLst>
                                            <p:cond delay="0"/>
                                          </p:stCondLst>
                                        </p:cTn>
                                        <p:tgtEl>
                                          <p:spTgt spid="24"/>
                                        </p:tgtEl>
                                        <p:attrNameLst>
                                          <p:attrName>style.visibility</p:attrName>
                                        </p:attrNameLst>
                                      </p:cBhvr>
                                      <p:to>
                                        <p:strVal val="visible"/>
                                      </p:to>
                                    </p:set>
                                    <p:animEffect transition="in" filter="fade">
                                      <p:cBhvr>
                                        <p:cTn id="12" dur="1400"/>
                                        <p:tgtEl>
                                          <p:spTgt spid="24"/>
                                        </p:tgtEl>
                                      </p:cBhvr>
                                    </p:animEffect>
                                  </p:childTnLst>
                                </p:cTn>
                              </p:par>
                              <p:par>
                                <p:cTn id="13" presetID="22" presetClass="entr" presetSubtype="1" fill="hold" grpId="0" nodeType="withEffect">
                                  <p:stCondLst>
                                    <p:cond delay="1170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24" grpId="0"/>
      <p:bldP spid="12"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修改数据</a:t>
            </a:r>
          </a:p>
        </p:txBody>
      </p:sp>
      <p:sp>
        <p:nvSpPr>
          <p:cNvPr id="24" name="Text Box 1052"/>
          <p:cNvSpPr txBox="1">
            <a:spLocks noChangeArrowheads="1"/>
          </p:cNvSpPr>
          <p:nvPr/>
        </p:nvSpPr>
        <p:spPr bwMode="auto">
          <a:xfrm>
            <a:off x="1631504" y="1484784"/>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rPr>
              <a:t> </a:t>
            </a:r>
            <a:r>
              <a:rPr lang="en-US" altLang="zh-CN" sz="2000" dirty="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a:latin typeface="Times New Roman" panose="02020603050405020304" pitchFamily="18" charset="0"/>
              </a:rPr>
              <a:t>将学生</a:t>
            </a:r>
            <a:r>
              <a:rPr lang="en-US" altLang="zh-CN" sz="2000" dirty="0">
                <a:latin typeface="Times New Roman" panose="02020603050405020304" pitchFamily="18" charset="0"/>
              </a:rPr>
              <a:t>201215121</a:t>
            </a:r>
            <a:r>
              <a:rPr lang="zh-CN" altLang="en-US" sz="2000" dirty="0">
                <a:latin typeface="Times New Roman" panose="02020603050405020304" pitchFamily="18" charset="0"/>
              </a:rPr>
              <a:t>的年龄改为</a:t>
            </a:r>
            <a:r>
              <a:rPr lang="en-US" altLang="zh-CN" sz="2000" dirty="0">
                <a:latin typeface="Times New Roman" panose="02020603050405020304" pitchFamily="18" charset="0"/>
              </a:rPr>
              <a:t>22</a:t>
            </a:r>
            <a:r>
              <a:rPr lang="zh-CN" altLang="en-US" sz="2000" dirty="0" smtClean="0">
                <a:latin typeface="Times New Roman" panose="02020603050405020304" pitchFamily="18" charset="0"/>
              </a:rPr>
              <a:t>岁</a:t>
            </a:r>
            <a:r>
              <a:rPr lang="zh-CN" altLang="en-US" sz="2000" dirty="0">
                <a:latin typeface="Times New Roman" panose="02020603050405020304" pitchFamily="18" charset="0"/>
              </a:rPr>
              <a:t>。</a:t>
            </a:r>
          </a:p>
        </p:txBody>
      </p:sp>
      <p:sp>
        <p:nvSpPr>
          <p:cNvPr id="12" name="Text Box 1052"/>
          <p:cNvSpPr txBox="1">
            <a:spLocks noChangeArrowheads="1"/>
          </p:cNvSpPr>
          <p:nvPr/>
        </p:nvSpPr>
        <p:spPr bwMode="auto">
          <a:xfrm>
            <a:off x="1271464" y="980728"/>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rPr>
              <a:t>修改某一个元组的值</a:t>
            </a:r>
          </a:p>
        </p:txBody>
      </p:sp>
      <p:sp>
        <p:nvSpPr>
          <p:cNvPr id="8" name="Text Box 1052"/>
          <p:cNvSpPr txBox="1">
            <a:spLocks noChangeArrowheads="1"/>
          </p:cNvSpPr>
          <p:nvPr/>
        </p:nvSpPr>
        <p:spPr bwMode="auto">
          <a:xfrm>
            <a:off x="2279576" y="1993693"/>
            <a:ext cx="9145016"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UPDATE  Student</a:t>
            </a:r>
          </a:p>
          <a:p>
            <a:pPr marL="0" indent="0" eaLnBrk="1" hangingPunct="1">
              <a:spcBef>
                <a:spcPct val="50000"/>
              </a:spcBef>
              <a:buSzTx/>
              <a:buNone/>
            </a:pPr>
            <a:r>
              <a:rPr lang="en-US" altLang="zh-CN" sz="2000" dirty="0" smtClean="0">
                <a:latin typeface="Times New Roman" panose="02020603050405020304" pitchFamily="18" charset="0"/>
              </a:rPr>
              <a:t>SET </a:t>
            </a:r>
            <a:r>
              <a:rPr lang="en-US" altLang="zh-CN" sz="2000" dirty="0">
                <a:latin typeface="Times New Roman" panose="02020603050405020304" pitchFamily="18" charset="0"/>
              </a:rPr>
              <a:t>Sage=22</a:t>
            </a:r>
          </a:p>
          <a:p>
            <a:pPr marL="0" indent="0" eaLnBrk="1" hangingPunct="1">
              <a:spcBef>
                <a:spcPct val="50000"/>
              </a:spcBef>
              <a:buSzTx/>
              <a:buNone/>
            </a:pPr>
            <a:r>
              <a:rPr lang="en-US" altLang="zh-CN" sz="2000" dirty="0" smtClean="0">
                <a:latin typeface="Times New Roman" panose="02020603050405020304" pitchFamily="18" charset="0"/>
              </a:rPr>
              <a:t>WHERE  </a:t>
            </a:r>
            <a:r>
              <a:rPr lang="en-US" altLang="zh-CN" sz="2000" dirty="0" err="1">
                <a:latin typeface="Times New Roman" panose="02020603050405020304" pitchFamily="18" charset="0"/>
              </a:rPr>
              <a:t>Sno</a:t>
            </a:r>
            <a:r>
              <a:rPr lang="en-US" altLang="zh-CN" sz="2000" dirty="0">
                <a:latin typeface="Times New Roman" panose="02020603050405020304" pitchFamily="18" charset="0"/>
              </a:rPr>
              <a:t>=' 201215121 '; </a:t>
            </a:r>
          </a:p>
        </p:txBody>
      </p:sp>
      <p:sp>
        <p:nvSpPr>
          <p:cNvPr id="10" name="Text Box 1052"/>
          <p:cNvSpPr txBox="1">
            <a:spLocks noChangeArrowheads="1"/>
          </p:cNvSpPr>
          <p:nvPr/>
        </p:nvSpPr>
        <p:spPr bwMode="auto">
          <a:xfrm>
            <a:off x="1635448" y="3907019"/>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smtClean="0">
                <a:latin typeface="Times New Roman" panose="02020603050405020304" pitchFamily="18" charset="0"/>
              </a:rPr>
              <a:t> </a:t>
            </a:r>
            <a:r>
              <a:rPr lang="en-US" altLang="zh-CN" sz="2000" dirty="0" smtClean="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将</a:t>
            </a:r>
            <a:r>
              <a:rPr lang="zh-CN" altLang="en-US" sz="2000" dirty="0">
                <a:latin typeface="Times New Roman" panose="02020603050405020304" pitchFamily="18" charset="0"/>
              </a:rPr>
              <a:t>所有学生的年龄增加</a:t>
            </a:r>
            <a:r>
              <a:rPr lang="en-US" altLang="zh-CN" sz="2000" dirty="0">
                <a:latin typeface="Times New Roman" panose="02020603050405020304" pitchFamily="18" charset="0"/>
              </a:rPr>
              <a:t>1</a:t>
            </a:r>
            <a:r>
              <a:rPr lang="zh-CN" altLang="en-US" sz="2000" dirty="0">
                <a:latin typeface="Times New Roman" panose="02020603050405020304" pitchFamily="18" charset="0"/>
              </a:rPr>
              <a:t>岁。</a:t>
            </a:r>
          </a:p>
        </p:txBody>
      </p:sp>
      <p:sp>
        <p:nvSpPr>
          <p:cNvPr id="13" name="Text Box 1052"/>
          <p:cNvSpPr txBox="1">
            <a:spLocks noChangeArrowheads="1"/>
          </p:cNvSpPr>
          <p:nvPr/>
        </p:nvSpPr>
        <p:spPr bwMode="auto">
          <a:xfrm>
            <a:off x="1275408" y="3402963"/>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t>修改多个元组的值</a:t>
            </a:r>
            <a:endParaRPr lang="zh-CN" altLang="en-US" sz="2400" dirty="0">
              <a:latin typeface="Times New Roman" panose="02020603050405020304" pitchFamily="18" charset="0"/>
            </a:endParaRPr>
          </a:p>
        </p:txBody>
      </p:sp>
      <p:sp>
        <p:nvSpPr>
          <p:cNvPr id="14" name="Text Box 1052"/>
          <p:cNvSpPr txBox="1">
            <a:spLocks noChangeArrowheads="1"/>
          </p:cNvSpPr>
          <p:nvPr/>
        </p:nvSpPr>
        <p:spPr bwMode="auto">
          <a:xfrm>
            <a:off x="2283520" y="4415928"/>
            <a:ext cx="9145016"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da-DK" altLang="zh-CN" sz="2000" dirty="0">
                <a:latin typeface="Times New Roman" panose="02020603050405020304" pitchFamily="18" charset="0"/>
              </a:rPr>
              <a:t>UPDATE Student</a:t>
            </a:r>
          </a:p>
          <a:p>
            <a:pPr marL="0" indent="0" eaLnBrk="1" hangingPunct="1">
              <a:spcBef>
                <a:spcPct val="50000"/>
              </a:spcBef>
              <a:buSzTx/>
              <a:buNone/>
            </a:pPr>
            <a:r>
              <a:rPr lang="da-DK" altLang="zh-CN" sz="2000" dirty="0" smtClean="0">
                <a:latin typeface="Times New Roman" panose="02020603050405020304" pitchFamily="18" charset="0"/>
              </a:rPr>
              <a:t>SET </a:t>
            </a:r>
            <a:r>
              <a:rPr lang="da-DK" altLang="zh-CN" sz="2000" dirty="0">
                <a:latin typeface="Times New Roman" panose="02020603050405020304" pitchFamily="18" charset="0"/>
              </a:rPr>
              <a:t>Sage= Sage+1;</a:t>
            </a:r>
          </a:p>
        </p:txBody>
      </p:sp>
      <p:pic>
        <p:nvPicPr>
          <p:cNvPr id="6" name="Voice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36848" y="3227395"/>
            <a:ext cx="406400" cy="406400"/>
          </a:xfrm>
          <a:prstGeom prst="rect">
            <a:avLst/>
          </a:prstGeom>
        </p:spPr>
      </p:pic>
    </p:spTree>
    <p:extLst>
      <p:ext uri="{BB962C8B-B14F-4D97-AF65-F5344CB8AC3E}">
        <p14:creationId xmlns:p14="http://schemas.microsoft.com/office/powerpoint/2010/main" val="3847048235"/>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573" fill="hold"/>
                                        <p:tgtEl>
                                          <p:spTgt spid="6"/>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3"/>
                                        </p:tgtEl>
                                        <p:attrNameLst>
                                          <p:attrName>style.visibility</p:attrName>
                                        </p:attrNameLst>
                                      </p:cBhvr>
                                      <p:to>
                                        <p:strVal val="visible"/>
                                      </p:to>
                                    </p:set>
                                    <p:animEffect transition="in" filter="fade">
                                      <p:cBhvr>
                                        <p:cTn id="9" dur="1200"/>
                                        <p:tgtEl>
                                          <p:spTgt spid="13"/>
                                        </p:tgtEl>
                                      </p:cBhvr>
                                    </p:animEffect>
                                  </p:childTnLst>
                                </p:cTn>
                              </p:par>
                              <p:par>
                                <p:cTn id="10" presetID="10" presetClass="entr" presetSubtype="0" fill="hold" grpId="0" nodeType="withEffect">
                                  <p:stCondLst>
                                    <p:cond delay="3100"/>
                                  </p:stCondLst>
                                  <p:iterate type="lt">
                                    <p:tmPct val="22050"/>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1400"/>
                                        <p:tgtEl>
                                          <p:spTgt spid="10"/>
                                        </p:tgtEl>
                                      </p:cBhvr>
                                    </p:animEffect>
                                  </p:childTnLst>
                                </p:cTn>
                              </p:par>
                              <p:par>
                                <p:cTn id="13" presetID="22" presetClass="entr" presetSubtype="1" fill="hold" grpId="0" nodeType="withEffect">
                                  <p:stCondLst>
                                    <p:cond delay="920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6"/>
                </p:tgtEl>
              </p:cMediaNode>
            </p:audio>
          </p:childTnLst>
        </p:cTn>
      </p:par>
    </p:tnLst>
    <p:bldLst>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修改数据</a:t>
            </a:r>
          </a:p>
        </p:txBody>
      </p:sp>
      <p:sp>
        <p:nvSpPr>
          <p:cNvPr id="24" name="Text Box 1052"/>
          <p:cNvSpPr txBox="1">
            <a:spLocks noChangeArrowheads="1"/>
          </p:cNvSpPr>
          <p:nvPr/>
        </p:nvSpPr>
        <p:spPr bwMode="auto">
          <a:xfrm>
            <a:off x="1631504" y="1484784"/>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smtClean="0">
                <a:latin typeface="Times New Roman" panose="02020603050405020304" pitchFamily="18" charset="0"/>
              </a:rPr>
              <a:t> </a:t>
            </a:r>
            <a:r>
              <a:rPr lang="en-US" altLang="zh-CN" sz="2000" dirty="0" smtClean="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将</a:t>
            </a:r>
            <a:r>
              <a:rPr lang="zh-CN" altLang="en-US" sz="2000" dirty="0">
                <a:latin typeface="Times New Roman" panose="02020603050405020304" pitchFamily="18" charset="0"/>
              </a:rPr>
              <a:t>计算机科学系全体学生的成绩置零。</a:t>
            </a:r>
          </a:p>
        </p:txBody>
      </p:sp>
      <p:sp>
        <p:nvSpPr>
          <p:cNvPr id="12" name="Text Box 1052"/>
          <p:cNvSpPr txBox="1">
            <a:spLocks noChangeArrowheads="1"/>
          </p:cNvSpPr>
          <p:nvPr/>
        </p:nvSpPr>
        <p:spPr bwMode="auto">
          <a:xfrm>
            <a:off x="1271464" y="980728"/>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rPr>
              <a:t>带子查询的修改语句</a:t>
            </a:r>
          </a:p>
        </p:txBody>
      </p:sp>
      <p:sp>
        <p:nvSpPr>
          <p:cNvPr id="8" name="Text Box 1052"/>
          <p:cNvSpPr txBox="1">
            <a:spLocks noChangeArrowheads="1"/>
          </p:cNvSpPr>
          <p:nvPr/>
        </p:nvSpPr>
        <p:spPr bwMode="auto">
          <a:xfrm>
            <a:off x="2279576" y="1993693"/>
            <a:ext cx="9145016" cy="270843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UPDATE SC</a:t>
            </a:r>
          </a:p>
          <a:p>
            <a:pPr marL="0" indent="0" eaLnBrk="1" hangingPunct="1">
              <a:spcBef>
                <a:spcPct val="50000"/>
              </a:spcBef>
              <a:buSzTx/>
              <a:buNone/>
            </a:pPr>
            <a:r>
              <a:rPr lang="en-US" altLang="zh-CN" sz="2000" dirty="0" smtClean="0">
                <a:latin typeface="Times New Roman" panose="02020603050405020304" pitchFamily="18" charset="0"/>
              </a:rPr>
              <a:t>SET     </a:t>
            </a:r>
            <a:r>
              <a:rPr lang="en-US" altLang="zh-CN" sz="2000" dirty="0">
                <a:latin typeface="Times New Roman" panose="02020603050405020304" pitchFamily="18" charset="0"/>
              </a:rPr>
              <a:t>Grade=0</a:t>
            </a:r>
          </a:p>
          <a:p>
            <a:pPr marL="0" indent="0" eaLnBrk="1" hangingPunct="1">
              <a:spcBef>
                <a:spcPct val="50000"/>
              </a:spcBef>
              <a:buSzTx/>
              <a:buNone/>
            </a:pPr>
            <a:r>
              <a:rPr lang="en-US" altLang="zh-CN" sz="2000" dirty="0" smtClean="0">
                <a:latin typeface="Times New Roman" panose="02020603050405020304" pitchFamily="18" charset="0"/>
              </a:rPr>
              <a:t>WHERE </a:t>
            </a:r>
            <a:r>
              <a:rPr lang="en-US" altLang="zh-CN" sz="2000" dirty="0" err="1">
                <a:latin typeface="Times New Roman" panose="02020603050405020304" pitchFamily="18" charset="0"/>
              </a:rPr>
              <a:t>Sno</a:t>
            </a:r>
            <a:r>
              <a:rPr lang="en-US" altLang="zh-CN" sz="2000" dirty="0">
                <a:latin typeface="Times New Roman" panose="02020603050405020304" pitchFamily="18" charset="0"/>
              </a:rPr>
              <a:t>  IN</a:t>
            </a:r>
          </a:p>
          <a:p>
            <a:pPr marL="0" indent="0" eaLnBrk="1" hangingPunct="1">
              <a:spcBef>
                <a:spcPct val="50000"/>
              </a:spcBef>
              <a:buSzTx/>
              <a:buNone/>
            </a:pPr>
            <a:r>
              <a:rPr lang="en-US" altLang="zh-CN" sz="2000" dirty="0">
                <a:latin typeface="Times New Roman" panose="02020603050405020304" pitchFamily="18" charset="0"/>
              </a:rPr>
              <a:t>               (SELETE </a:t>
            </a:r>
            <a:r>
              <a:rPr lang="en-US" altLang="zh-CN" sz="2000" dirty="0" err="1">
                <a:latin typeface="Times New Roman" panose="02020603050405020304" pitchFamily="18" charset="0"/>
              </a:rPr>
              <a:t>Sno</a:t>
            </a:r>
            <a:endParaRPr lang="en-US" altLang="zh-CN" sz="2000" dirty="0">
              <a:latin typeface="Times New Roman" panose="02020603050405020304" pitchFamily="18" charset="0"/>
            </a:endParaRPr>
          </a:p>
          <a:p>
            <a:pPr marL="0" indent="0" eaLnBrk="1" hangingPunct="1">
              <a:spcBef>
                <a:spcPct val="50000"/>
              </a:spcBef>
              <a:buSzTx/>
              <a:buNone/>
            </a:pPr>
            <a:r>
              <a:rPr lang="en-US" altLang="zh-CN" sz="2000" dirty="0">
                <a:latin typeface="Times New Roman" panose="02020603050405020304" pitchFamily="18" charset="0"/>
              </a:rPr>
              <a:t>                FROM     Student</a:t>
            </a:r>
          </a:p>
          <a:p>
            <a:pPr marL="0" indent="0" eaLnBrk="1" hangingPunct="1">
              <a:spcBef>
                <a:spcPct val="50000"/>
              </a:spcBef>
              <a:buSzTx/>
              <a:buNone/>
            </a:pPr>
            <a:r>
              <a:rPr lang="en-US" altLang="zh-CN" sz="2000" dirty="0">
                <a:latin typeface="Times New Roman" panose="02020603050405020304" pitchFamily="18" charset="0"/>
              </a:rPr>
              <a:t>                WHERE  </a:t>
            </a:r>
            <a:r>
              <a:rPr lang="en-US" altLang="zh-CN" sz="2000" dirty="0" err="1">
                <a:latin typeface="Times New Roman" panose="02020603050405020304" pitchFamily="18" charset="0"/>
              </a:rPr>
              <a:t>Sdept</a:t>
            </a:r>
            <a:r>
              <a:rPr lang="en-US" altLang="zh-CN" sz="2000" dirty="0">
                <a:latin typeface="Times New Roman" panose="02020603050405020304" pitchFamily="18" charset="0"/>
              </a:rPr>
              <a:t>= 'CS' );</a:t>
            </a:r>
          </a:p>
        </p:txBody>
      </p:sp>
      <p:pic>
        <p:nvPicPr>
          <p:cNvPr id="4" name="Voic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4800" y="3225800"/>
            <a:ext cx="406400" cy="406400"/>
          </a:xfrm>
          <a:prstGeom prst="rect">
            <a:avLst/>
          </a:prstGeom>
        </p:spPr>
      </p:pic>
    </p:spTree>
    <p:extLst>
      <p:ext uri="{BB962C8B-B14F-4D97-AF65-F5344CB8AC3E}">
        <p14:creationId xmlns:p14="http://schemas.microsoft.com/office/powerpoint/2010/main" val="3997157115"/>
      </p:ext>
    </p:extLst>
  </p:cSld>
  <p:clrMapOvr>
    <a:masterClrMapping/>
  </p:clrMapOvr>
  <mc:AlternateContent xmlns:mc="http://schemas.openxmlformats.org/markup-compatibility/2006" xmlns:p14="http://schemas.microsoft.com/office/powerpoint/2010/main">
    <mc:Choice Requires="p14">
      <p:transition p14:dur="10" advTm="21000"/>
    </mc:Choice>
    <mc:Fallback xmlns="">
      <p:transition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591" fill="hold"/>
                                        <p:tgtEl>
                                          <p:spTgt spid="4"/>
                                        </p:tgtEl>
                                      </p:cBhvr>
                                    </p:cmd>
                                  </p:childTnLst>
                                </p:cTn>
                              </p:par>
                              <p:par>
                                <p:cTn id="7" presetID="10" presetClass="entr" presetSubtype="0" fill="hold" grpId="0" nodeType="withEffect">
                                  <p:stCondLst>
                                    <p:cond delay="0"/>
                                  </p:stCondLst>
                                  <p:iterate type="lt">
                                    <p:tmPct val="1000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300"/>
                                        <p:tgtEl>
                                          <p:spTgt spid="12"/>
                                        </p:tgtEl>
                                      </p:cBhvr>
                                    </p:animEffect>
                                  </p:childTnLst>
                                </p:cTn>
                              </p:par>
                              <p:par>
                                <p:cTn id="10" presetID="10" presetClass="entr" presetSubtype="0" fill="hold" grpId="0" nodeType="withEffect">
                                  <p:stCondLst>
                                    <p:cond delay="2600"/>
                                  </p:stCondLst>
                                  <p:iterate type="lt">
                                    <p:tmPct val="7623"/>
                                  </p:iterate>
                                  <p:childTnLst>
                                    <p:set>
                                      <p:cBhvr>
                                        <p:cTn id="11" dur="1" fill="hold">
                                          <p:stCondLst>
                                            <p:cond delay="0"/>
                                          </p:stCondLst>
                                        </p:cTn>
                                        <p:tgtEl>
                                          <p:spTgt spid="24"/>
                                        </p:tgtEl>
                                        <p:attrNameLst>
                                          <p:attrName>style.visibility</p:attrName>
                                        </p:attrNameLst>
                                      </p:cBhvr>
                                      <p:to>
                                        <p:strVal val="visible"/>
                                      </p:to>
                                    </p:set>
                                    <p:animEffect transition="in" filter="fade">
                                      <p:cBhvr>
                                        <p:cTn id="12" dur="2900"/>
                                        <p:tgtEl>
                                          <p:spTgt spid="24"/>
                                        </p:tgtEl>
                                      </p:cBhvr>
                                    </p:animEffect>
                                  </p:childTnLst>
                                </p:cTn>
                              </p:par>
                              <p:par>
                                <p:cTn id="13" presetID="22" presetClass="entr" presetSubtype="1" fill="hold" grpId="0" nodeType="withEffect">
                                  <p:stCondLst>
                                    <p:cond delay="1050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4"/>
                </p:tgtEl>
              </p:cMediaNode>
            </p:audio>
          </p:childTnLst>
        </p:cTn>
      </p:par>
    </p:tnLst>
    <p:bldLst>
      <p:bldP spid="24" grpId="0"/>
      <p:bldP spid="1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修改数据</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3829134"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修改</a:t>
            </a:r>
            <a:r>
              <a:rPr lang="zh-CN" altLang="en-US" sz="2400" b="1" dirty="0" smtClean="0">
                <a:latin typeface="Times New Roman" panose="02020603050405020304" pitchFamily="18" charset="0"/>
              </a:rPr>
              <a:t>数据注意</a:t>
            </a:r>
            <a:endParaRPr lang="zh-CN" altLang="en-US" sz="2400" b="1" dirty="0">
              <a:latin typeface="Times New Roman" panose="02020603050405020304" pitchFamily="18" charset="0"/>
            </a:endParaRPr>
          </a:p>
        </p:txBody>
      </p:sp>
      <p:sp>
        <p:nvSpPr>
          <p:cNvPr id="12" name="Text Box 1052"/>
          <p:cNvSpPr txBox="1">
            <a:spLocks noChangeArrowheads="1"/>
          </p:cNvSpPr>
          <p:nvPr/>
        </p:nvSpPr>
        <p:spPr bwMode="auto">
          <a:xfrm>
            <a:off x="1631504" y="1412776"/>
            <a:ext cx="9145016" cy="347787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rPr>
              <a:t>关系数据库管理系统在执行修改语句时会检查修改操作是否破坏表上已定义的完整性规则</a:t>
            </a:r>
          </a:p>
          <a:p>
            <a:pPr indent="342900"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实体完整性</a:t>
            </a:r>
            <a:endParaRPr lang="zh-CN" altLang="en-US" sz="2000" dirty="0">
              <a:latin typeface="Times New Roman" panose="02020603050405020304" pitchFamily="18" charset="0"/>
            </a:endParaRP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参照完整性</a:t>
            </a: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用户定义的完整性</a:t>
            </a:r>
          </a:p>
          <a:p>
            <a:pPr marL="457200" indent="457200" eaLnBrk="1" hangingPunct="1">
              <a:spcBef>
                <a:spcPct val="50000"/>
              </a:spcBef>
              <a:buSzTx/>
              <a:buFont typeface="Arial" panose="020B0604020202020204" pitchFamily="34" charset="0"/>
              <a:buChar char="•"/>
            </a:pPr>
            <a:r>
              <a:rPr lang="en-US" altLang="zh-CN" sz="2000" dirty="0">
                <a:latin typeface="Times New Roman" panose="02020603050405020304" pitchFamily="18" charset="0"/>
              </a:rPr>
              <a:t>NOT NULL</a:t>
            </a:r>
            <a:r>
              <a:rPr lang="zh-CN" altLang="en-US" sz="2000" dirty="0">
                <a:latin typeface="Times New Roman" panose="02020603050405020304" pitchFamily="18" charset="0"/>
              </a:rPr>
              <a:t>约束</a:t>
            </a:r>
          </a:p>
          <a:p>
            <a:pPr marL="457200" indent="457200" eaLnBrk="1" hangingPunct="1">
              <a:spcBef>
                <a:spcPct val="50000"/>
              </a:spcBef>
              <a:buSzTx/>
              <a:buFont typeface="Arial" panose="020B0604020202020204" pitchFamily="34" charset="0"/>
              <a:buChar char="•"/>
            </a:pPr>
            <a:r>
              <a:rPr lang="en-US" altLang="zh-CN" sz="2000" dirty="0">
                <a:latin typeface="Times New Roman" panose="02020603050405020304" pitchFamily="18" charset="0"/>
              </a:rPr>
              <a:t>UNIQUE</a:t>
            </a:r>
            <a:r>
              <a:rPr lang="zh-CN" altLang="en-US" sz="2000" dirty="0">
                <a:latin typeface="Times New Roman" panose="02020603050405020304" pitchFamily="18" charset="0"/>
              </a:rPr>
              <a:t>约束</a:t>
            </a:r>
          </a:p>
          <a:p>
            <a:pPr marL="457200" indent="4572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rPr>
              <a:t>值域约束</a:t>
            </a:r>
          </a:p>
        </p:txBody>
      </p:sp>
      <p:pic>
        <p:nvPicPr>
          <p:cNvPr id="5" name="Voice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6808" y="3412108"/>
            <a:ext cx="406400" cy="406400"/>
          </a:xfrm>
          <a:prstGeom prst="rect">
            <a:avLst/>
          </a:prstGeom>
        </p:spPr>
      </p:pic>
    </p:spTree>
    <p:extLst>
      <p:ext uri="{BB962C8B-B14F-4D97-AF65-F5344CB8AC3E}">
        <p14:creationId xmlns:p14="http://schemas.microsoft.com/office/powerpoint/2010/main" val="800761660"/>
      </p:ext>
    </p:extLst>
  </p:cSld>
  <p:clrMapOvr>
    <a:masterClrMapping/>
  </p:clrMapOvr>
  <mc:AlternateContent xmlns:mc="http://schemas.openxmlformats.org/markup-compatibility/2006" xmlns:p14="http://schemas.microsoft.com/office/powerpoint/2010/main">
    <mc:Choice Requires="p14">
      <p:transition p14:dur="10" advTm="25000"/>
    </mc:Choice>
    <mc:Fallback xmlns="">
      <p:transition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170" fill="hold"/>
                                        <p:tgtEl>
                                          <p:spTgt spid="5"/>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5"/>
                </p:tgtEl>
              </p:cMediaNode>
            </p:audio>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删除数据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4" name="Text Box 1052"/>
          <p:cNvSpPr txBox="1">
            <a:spLocks noChangeArrowheads="1"/>
          </p:cNvSpPr>
          <p:nvPr/>
        </p:nvSpPr>
        <p:spPr bwMode="auto">
          <a:xfrm>
            <a:off x="1631504" y="2852936"/>
            <a:ext cx="9145016" cy="363176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功能：删除</a:t>
            </a:r>
            <a:r>
              <a:rPr lang="zh-CN" altLang="en-US" sz="2000" dirty="0">
                <a:latin typeface="Times New Roman" panose="02020603050405020304" pitchFamily="18" charset="0"/>
              </a:rPr>
              <a:t>指定表中满足</a:t>
            </a:r>
            <a:r>
              <a:rPr lang="en-US" altLang="zh-CN" sz="2000" dirty="0">
                <a:latin typeface="Times New Roman" panose="02020603050405020304" pitchFamily="18" charset="0"/>
              </a:rPr>
              <a:t>WHERE</a:t>
            </a:r>
            <a:r>
              <a:rPr lang="zh-CN" altLang="en-US" sz="2000" dirty="0">
                <a:latin typeface="Times New Roman" panose="02020603050405020304" pitchFamily="18" charset="0"/>
              </a:rPr>
              <a:t>子句条件的元组</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WHERE</a:t>
            </a:r>
            <a:r>
              <a:rPr lang="zh-CN" altLang="en-US" sz="2000" dirty="0">
                <a:latin typeface="Times New Roman" panose="02020603050405020304" pitchFamily="18" charset="0"/>
              </a:rPr>
              <a:t>子句</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指定要删除的元组</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缺省表示要删除表中的全部元组，表的定义仍在字典中</a:t>
            </a: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三</a:t>
            </a:r>
            <a:r>
              <a:rPr lang="zh-CN" altLang="en-US" sz="2000" dirty="0">
                <a:latin typeface="Times New Roman" panose="02020603050405020304" pitchFamily="18" charset="0"/>
              </a:rPr>
              <a:t>种修改方式</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删除某一个元组的值</a:t>
            </a: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rPr>
              <a:t>删除</a:t>
            </a:r>
            <a:r>
              <a:rPr lang="zh-CN" altLang="en-US" sz="2000" dirty="0">
                <a:latin typeface="Times New Roman" panose="02020603050405020304" pitchFamily="18" charset="0"/>
              </a:rPr>
              <a:t>多个元组的值</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带子查询的删除语句</a:t>
            </a:r>
          </a:p>
        </p:txBody>
      </p:sp>
      <p:sp>
        <p:nvSpPr>
          <p:cNvPr id="11" name="Text Box 1052"/>
          <p:cNvSpPr txBox="1">
            <a:spLocks noChangeArrowheads="1"/>
          </p:cNvSpPr>
          <p:nvPr/>
        </p:nvSpPr>
        <p:spPr bwMode="auto">
          <a:xfrm>
            <a:off x="2531604" y="1449941"/>
            <a:ext cx="7128792" cy="1323439"/>
          </a:xfrm>
          <a:prstGeom prst="rect">
            <a:avLst/>
          </a:prstGeom>
          <a:noFill/>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720000" eaLnBrk="1" hangingPunct="1">
              <a:spcBef>
                <a:spcPct val="50000"/>
              </a:spcBef>
              <a:buSzTx/>
              <a:buNone/>
            </a:pPr>
            <a:r>
              <a:rPr lang="en-US" altLang="zh-CN" sz="2000" dirty="0" smtClean="0">
                <a:latin typeface="Times New Roman" panose="02020603050405020304" pitchFamily="18" charset="0"/>
              </a:rPr>
              <a:t>       DELETE</a:t>
            </a:r>
            <a:endParaRPr lang="en-US" altLang="zh-CN" sz="2000" dirty="0">
              <a:latin typeface="Times New Roman" panose="02020603050405020304" pitchFamily="18" charset="0"/>
            </a:endParaRPr>
          </a:p>
          <a:p>
            <a:pPr marL="0" indent="720000" eaLnBrk="1" hangingPunct="1">
              <a:spcBef>
                <a:spcPct val="50000"/>
              </a:spcBef>
              <a:buSzTx/>
              <a:buNone/>
            </a:pPr>
            <a:r>
              <a:rPr lang="en-US" altLang="zh-CN" sz="2000" dirty="0">
                <a:latin typeface="Times New Roman" panose="02020603050405020304" pitchFamily="18" charset="0"/>
              </a:rPr>
              <a:t>       FROM     &lt;</a:t>
            </a:r>
            <a:r>
              <a:rPr lang="zh-CN" altLang="en-US" sz="2000" dirty="0">
                <a:latin typeface="Times New Roman" panose="02020603050405020304" pitchFamily="18" charset="0"/>
              </a:rPr>
              <a:t>表名</a:t>
            </a:r>
            <a:r>
              <a:rPr lang="en-US" altLang="zh-CN" sz="2000" dirty="0">
                <a:latin typeface="Times New Roman" panose="02020603050405020304" pitchFamily="18" charset="0"/>
              </a:rPr>
              <a:t>&gt;</a:t>
            </a:r>
          </a:p>
          <a:p>
            <a:pPr marL="0" indent="720000" eaLnBrk="1" hangingPunct="1">
              <a:spcBef>
                <a:spcPct val="50000"/>
              </a:spcBef>
              <a:buSzTx/>
              <a:buNone/>
            </a:pPr>
            <a:r>
              <a:rPr lang="en-US" altLang="zh-CN" sz="2000" dirty="0">
                <a:latin typeface="Times New Roman" panose="02020603050405020304" pitchFamily="18" charset="0"/>
              </a:rPr>
              <a:t>       [WHERE &lt;</a:t>
            </a:r>
            <a:r>
              <a:rPr lang="zh-CN" altLang="en-US" sz="2000" dirty="0">
                <a:latin typeface="Times New Roman" panose="02020603050405020304" pitchFamily="18" charset="0"/>
              </a:rPr>
              <a:t>条件</a:t>
            </a:r>
            <a:r>
              <a:rPr lang="en-US" altLang="zh-CN" sz="2000" dirty="0">
                <a:latin typeface="Times New Roman" panose="02020603050405020304" pitchFamily="18" charset="0"/>
              </a:rPr>
              <a:t>&gt;];</a:t>
            </a:r>
          </a:p>
        </p:txBody>
      </p:sp>
      <p:sp>
        <p:nvSpPr>
          <p:cNvPr id="12" name="Text Box 1052"/>
          <p:cNvSpPr txBox="1">
            <a:spLocks noChangeArrowheads="1"/>
          </p:cNvSpPr>
          <p:nvPr/>
        </p:nvSpPr>
        <p:spPr bwMode="auto">
          <a:xfrm>
            <a:off x="1271464" y="908720"/>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smtClean="0">
                <a:latin typeface="Times New Roman" panose="02020603050405020304" pitchFamily="18" charset="0"/>
              </a:rPr>
              <a:t>语句格式</a:t>
            </a:r>
            <a:endParaRPr lang="zh-CN" altLang="en-US" sz="2400" dirty="0">
              <a:latin typeface="Times New Roman" panose="02020603050405020304" pitchFamily="18" charset="0"/>
            </a:endParaRPr>
          </a:p>
        </p:txBody>
      </p:sp>
      <p:pic>
        <p:nvPicPr>
          <p:cNvPr id="6" name="Voic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48816" y="3429000"/>
            <a:ext cx="406400" cy="406400"/>
          </a:xfrm>
          <a:prstGeom prst="rect">
            <a:avLst/>
          </a:prstGeom>
        </p:spPr>
      </p:pic>
    </p:spTree>
    <p:extLst>
      <p:ext uri="{BB962C8B-B14F-4D97-AF65-F5344CB8AC3E}">
        <p14:creationId xmlns:p14="http://schemas.microsoft.com/office/powerpoint/2010/main" val="4136950266"/>
      </p:ext>
    </p:extLst>
  </p:cSld>
  <p:clrMapOvr>
    <a:masterClrMapping/>
  </p:clrMapOvr>
  <p:transition spd="slow" advTm="3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123" fill="hold"/>
                                        <p:tgtEl>
                                          <p:spTgt spid="6"/>
                                        </p:tgtEl>
                                      </p:cBhvr>
                                    </p:cmd>
                                  </p:childTnLst>
                                </p:cTn>
                              </p:par>
                              <p:par>
                                <p:cTn id="7" presetID="21" presetClass="entr" presetSubtype="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1)">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100"/>
                                        <p:tgtEl>
                                          <p:spTgt spid="3"/>
                                        </p:tgtEl>
                                      </p:cBhvr>
                                    </p:animEffect>
                                  </p:childTnLst>
                                </p:cTn>
                              </p:par>
                              <p:par>
                                <p:cTn id="13" presetID="10" presetClass="entr" presetSubtype="0" fill="hold" grpId="0" nodeType="withEffect">
                                  <p:stCondLst>
                                    <p:cond delay="3100"/>
                                  </p:stCondLst>
                                  <p:iterate type="lt">
                                    <p:tmPct val="1781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1200"/>
                                        <p:tgtEl>
                                          <p:spTgt spid="12"/>
                                        </p:tgtEl>
                                      </p:cBhvr>
                                    </p:animEffect>
                                  </p:childTnLst>
                                </p:cTn>
                              </p:par>
                              <p:par>
                                <p:cTn id="16" presetID="22" presetClass="entr" presetSubtype="1" fill="hold" grpId="0" nodeType="withEffect">
                                  <p:stCondLst>
                                    <p:cond delay="470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2100"/>
                                        <p:tgtEl>
                                          <p:spTgt spid="11"/>
                                        </p:tgtEl>
                                      </p:cBhvr>
                                    </p:animEffect>
                                  </p:childTnLst>
                                </p:cTn>
                              </p:par>
                              <p:par>
                                <p:cTn id="19" presetID="10" presetClass="entr" presetSubtype="0" fill="hold" grpId="0" nodeType="withEffect">
                                  <p:stCondLst>
                                    <p:cond delay="7200"/>
                                  </p:stCondLst>
                                  <p:iterate type="lt">
                                    <p:tmPct val="18304"/>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2" grpId="0"/>
      <p:bldP spid="3" grpId="0"/>
      <p:bldP spid="24" grpId="0"/>
      <p:bldP spid="11"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删除</a:t>
            </a:r>
            <a:r>
              <a:rPr lang="zh-CN" altLang="en-US" sz="3200" dirty="0" smtClean="0">
                <a:solidFill>
                  <a:schemeClr val="bg1"/>
                </a:solidFill>
                <a:latin typeface="Times New Roman" panose="02020603050405020304" pitchFamily="18" charset="0"/>
                <a:ea typeface="华文行楷" panose="02010800040101010101" pitchFamily="2" charset="-122"/>
              </a:rPr>
              <a:t>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4" name="Text Box 1052"/>
          <p:cNvSpPr txBox="1">
            <a:spLocks noChangeArrowheads="1"/>
          </p:cNvSpPr>
          <p:nvPr/>
        </p:nvSpPr>
        <p:spPr bwMode="auto">
          <a:xfrm>
            <a:off x="1631504" y="1484784"/>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smtClean="0">
                <a:latin typeface="Times New Roman" panose="02020603050405020304" pitchFamily="18" charset="0"/>
              </a:rPr>
              <a:t> </a:t>
            </a:r>
            <a:r>
              <a:rPr lang="en-US" altLang="zh-CN" sz="2000" dirty="0" smtClean="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删除</a:t>
            </a:r>
            <a:r>
              <a:rPr lang="zh-CN" altLang="en-US" sz="2000" dirty="0">
                <a:latin typeface="Times New Roman" panose="02020603050405020304" pitchFamily="18" charset="0"/>
              </a:rPr>
              <a:t>学号为</a:t>
            </a:r>
            <a:r>
              <a:rPr lang="en-US" altLang="zh-CN" sz="2000" dirty="0">
                <a:latin typeface="Times New Roman" panose="02020603050405020304" pitchFamily="18" charset="0"/>
              </a:rPr>
              <a:t>201215128</a:t>
            </a:r>
            <a:r>
              <a:rPr lang="zh-CN" altLang="en-US" sz="2000" dirty="0">
                <a:latin typeface="Times New Roman" panose="02020603050405020304" pitchFamily="18" charset="0"/>
              </a:rPr>
              <a:t>的学生记录。</a:t>
            </a:r>
          </a:p>
        </p:txBody>
      </p:sp>
      <p:sp>
        <p:nvSpPr>
          <p:cNvPr id="12" name="Text Box 1052"/>
          <p:cNvSpPr txBox="1">
            <a:spLocks noChangeArrowheads="1"/>
          </p:cNvSpPr>
          <p:nvPr/>
        </p:nvSpPr>
        <p:spPr bwMode="auto">
          <a:xfrm>
            <a:off x="1271464" y="980728"/>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rPr>
              <a:t>删除某一个元组的值</a:t>
            </a:r>
          </a:p>
        </p:txBody>
      </p:sp>
      <p:sp>
        <p:nvSpPr>
          <p:cNvPr id="8" name="Text Box 1052"/>
          <p:cNvSpPr txBox="1">
            <a:spLocks noChangeArrowheads="1"/>
          </p:cNvSpPr>
          <p:nvPr/>
        </p:nvSpPr>
        <p:spPr bwMode="auto">
          <a:xfrm>
            <a:off x="2279576" y="1993693"/>
            <a:ext cx="9145016"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DELETE</a:t>
            </a:r>
          </a:p>
          <a:p>
            <a:pPr marL="0" indent="0" eaLnBrk="1" hangingPunct="1">
              <a:spcBef>
                <a:spcPct val="50000"/>
              </a:spcBef>
              <a:buSzTx/>
              <a:buNone/>
            </a:pPr>
            <a:r>
              <a:rPr lang="en-US" altLang="zh-CN" sz="2000" dirty="0" smtClean="0">
                <a:latin typeface="Times New Roman" panose="02020603050405020304" pitchFamily="18" charset="0"/>
              </a:rPr>
              <a:t>FROM </a:t>
            </a:r>
            <a:r>
              <a:rPr lang="en-US" altLang="zh-CN" sz="2000" dirty="0">
                <a:latin typeface="Times New Roman" panose="02020603050405020304" pitchFamily="18" charset="0"/>
              </a:rPr>
              <a:t>Student</a:t>
            </a:r>
          </a:p>
          <a:p>
            <a:pPr marL="0" indent="0" eaLnBrk="1" hangingPunct="1">
              <a:spcBef>
                <a:spcPct val="50000"/>
              </a:spcBef>
              <a:buSzTx/>
              <a:buNone/>
            </a:pPr>
            <a:r>
              <a:rPr lang="en-US" altLang="zh-CN" sz="2000" dirty="0" smtClean="0">
                <a:latin typeface="Times New Roman" panose="02020603050405020304" pitchFamily="18" charset="0"/>
              </a:rPr>
              <a:t>WHERE </a:t>
            </a:r>
            <a:r>
              <a:rPr lang="en-US" altLang="zh-CN" sz="2000" dirty="0" err="1">
                <a:latin typeface="Times New Roman" panose="02020603050405020304" pitchFamily="18" charset="0"/>
              </a:rPr>
              <a:t>Sno</a:t>
            </a:r>
            <a:r>
              <a:rPr lang="en-US" altLang="zh-CN" sz="2000" dirty="0">
                <a:latin typeface="Times New Roman" panose="02020603050405020304" pitchFamily="18" charset="0"/>
              </a:rPr>
              <a:t>= 201215128 ';</a:t>
            </a:r>
          </a:p>
        </p:txBody>
      </p:sp>
      <p:pic>
        <p:nvPicPr>
          <p:cNvPr id="4" name="Voice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632200"/>
            <a:ext cx="406400" cy="406400"/>
          </a:xfrm>
          <a:prstGeom prst="rect">
            <a:avLst/>
          </a:prstGeom>
        </p:spPr>
      </p:pic>
    </p:spTree>
    <p:extLst>
      <p:ext uri="{BB962C8B-B14F-4D97-AF65-F5344CB8AC3E}">
        <p14:creationId xmlns:p14="http://schemas.microsoft.com/office/powerpoint/2010/main" val="2715839166"/>
      </p:ext>
    </p:extLst>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07" fill="hold"/>
                                        <p:tgtEl>
                                          <p:spTgt spid="4"/>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10" presetClass="entr" presetSubtype="0" fill="hold" grpId="0" nodeType="withEffect">
                                  <p:stCondLst>
                                    <p:cond delay="3100"/>
                                  </p:stCondLst>
                                  <p:iterate type="lt">
                                    <p:tmPct val="22050"/>
                                  </p:iterate>
                                  <p:childTnLst>
                                    <p:set>
                                      <p:cBhvr>
                                        <p:cTn id="11" dur="1" fill="hold">
                                          <p:stCondLst>
                                            <p:cond delay="0"/>
                                          </p:stCondLst>
                                        </p:cTn>
                                        <p:tgtEl>
                                          <p:spTgt spid="24"/>
                                        </p:tgtEl>
                                        <p:attrNameLst>
                                          <p:attrName>style.visibility</p:attrName>
                                        </p:attrNameLst>
                                      </p:cBhvr>
                                      <p:to>
                                        <p:strVal val="visible"/>
                                      </p:to>
                                    </p:set>
                                    <p:animEffect transition="in" filter="fade">
                                      <p:cBhvr>
                                        <p:cTn id="12" dur="1400"/>
                                        <p:tgtEl>
                                          <p:spTgt spid="24"/>
                                        </p:tgtEl>
                                      </p:cBhvr>
                                    </p:animEffect>
                                  </p:childTnLst>
                                </p:cTn>
                              </p:par>
                              <p:par>
                                <p:cTn id="13" presetID="22" presetClass="entr" presetSubtype="1" fill="hold" grpId="0" nodeType="withEffect">
                                  <p:stCondLst>
                                    <p:cond delay="1170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4"/>
                </p:tgtEl>
              </p:cMediaNode>
            </p:audio>
          </p:childTnLst>
        </p:cTn>
      </p:par>
    </p:tnLst>
    <p:bldLst>
      <p:bldP spid="24" grpId="0"/>
      <p:bldP spid="1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删除</a:t>
            </a:r>
            <a:r>
              <a:rPr lang="zh-CN" altLang="en-US" sz="3200" dirty="0" smtClean="0">
                <a:solidFill>
                  <a:schemeClr val="bg1"/>
                </a:solidFill>
                <a:latin typeface="Times New Roman" panose="02020603050405020304" pitchFamily="18" charset="0"/>
                <a:ea typeface="华文行楷" panose="02010800040101010101" pitchFamily="2" charset="-122"/>
              </a:rPr>
              <a:t>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4" name="Text Box 1052"/>
          <p:cNvSpPr txBox="1">
            <a:spLocks noChangeArrowheads="1"/>
          </p:cNvSpPr>
          <p:nvPr/>
        </p:nvSpPr>
        <p:spPr bwMode="auto">
          <a:xfrm>
            <a:off x="1631504" y="1484784"/>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smtClean="0">
                <a:latin typeface="Times New Roman" panose="02020603050405020304" pitchFamily="18" charset="0"/>
              </a:rPr>
              <a:t> </a:t>
            </a:r>
            <a:r>
              <a:rPr lang="en-US" altLang="zh-CN" sz="2000" dirty="0" smtClean="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删除</a:t>
            </a:r>
            <a:r>
              <a:rPr lang="zh-CN" altLang="en-US" sz="2000" dirty="0">
                <a:latin typeface="Times New Roman" panose="02020603050405020304" pitchFamily="18" charset="0"/>
              </a:rPr>
              <a:t>学号为</a:t>
            </a:r>
            <a:r>
              <a:rPr lang="en-US" altLang="zh-CN" sz="2000" dirty="0">
                <a:latin typeface="Times New Roman" panose="02020603050405020304" pitchFamily="18" charset="0"/>
              </a:rPr>
              <a:t>201215128</a:t>
            </a:r>
            <a:r>
              <a:rPr lang="zh-CN" altLang="en-US" sz="2000" dirty="0">
                <a:latin typeface="Times New Roman" panose="02020603050405020304" pitchFamily="18" charset="0"/>
              </a:rPr>
              <a:t>的学生记录。</a:t>
            </a:r>
          </a:p>
        </p:txBody>
      </p:sp>
      <p:sp>
        <p:nvSpPr>
          <p:cNvPr id="12" name="Text Box 1052"/>
          <p:cNvSpPr txBox="1">
            <a:spLocks noChangeArrowheads="1"/>
          </p:cNvSpPr>
          <p:nvPr/>
        </p:nvSpPr>
        <p:spPr bwMode="auto">
          <a:xfrm>
            <a:off x="1271464" y="980728"/>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rPr>
              <a:t>删除某一个元组的值</a:t>
            </a:r>
          </a:p>
        </p:txBody>
      </p:sp>
      <p:sp>
        <p:nvSpPr>
          <p:cNvPr id="8" name="Text Box 1052"/>
          <p:cNvSpPr txBox="1">
            <a:spLocks noChangeArrowheads="1"/>
          </p:cNvSpPr>
          <p:nvPr/>
        </p:nvSpPr>
        <p:spPr bwMode="auto">
          <a:xfrm>
            <a:off x="2279576" y="1993693"/>
            <a:ext cx="9145016"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DELETE</a:t>
            </a:r>
          </a:p>
          <a:p>
            <a:pPr marL="0" indent="0" eaLnBrk="1" hangingPunct="1">
              <a:spcBef>
                <a:spcPct val="50000"/>
              </a:spcBef>
              <a:buSzTx/>
              <a:buNone/>
            </a:pPr>
            <a:r>
              <a:rPr lang="en-US" altLang="zh-CN" sz="2000" dirty="0" smtClean="0">
                <a:latin typeface="Times New Roman" panose="02020603050405020304" pitchFamily="18" charset="0"/>
              </a:rPr>
              <a:t>FROM </a:t>
            </a:r>
            <a:r>
              <a:rPr lang="en-US" altLang="zh-CN" sz="2000" dirty="0">
                <a:latin typeface="Times New Roman" panose="02020603050405020304" pitchFamily="18" charset="0"/>
              </a:rPr>
              <a:t>Student</a:t>
            </a:r>
          </a:p>
          <a:p>
            <a:pPr marL="0" indent="0" eaLnBrk="1" hangingPunct="1">
              <a:spcBef>
                <a:spcPct val="50000"/>
              </a:spcBef>
              <a:buSzTx/>
              <a:buNone/>
            </a:pPr>
            <a:r>
              <a:rPr lang="en-US" altLang="zh-CN" sz="2000" dirty="0" smtClean="0">
                <a:latin typeface="Times New Roman" panose="02020603050405020304" pitchFamily="18" charset="0"/>
              </a:rPr>
              <a:t>WHERE </a:t>
            </a:r>
            <a:r>
              <a:rPr lang="en-US" altLang="zh-CN" sz="2000" dirty="0" err="1">
                <a:latin typeface="Times New Roman" panose="02020603050405020304" pitchFamily="18" charset="0"/>
              </a:rPr>
              <a:t>Sno</a:t>
            </a:r>
            <a:r>
              <a:rPr lang="en-US" altLang="zh-CN" sz="2000" dirty="0">
                <a:latin typeface="Times New Roman" panose="02020603050405020304" pitchFamily="18" charset="0"/>
              </a:rPr>
              <a:t>= 201215128 ';</a:t>
            </a:r>
          </a:p>
        </p:txBody>
      </p:sp>
      <p:sp>
        <p:nvSpPr>
          <p:cNvPr id="9" name="Text Box 1052"/>
          <p:cNvSpPr txBox="1">
            <a:spLocks noChangeArrowheads="1"/>
          </p:cNvSpPr>
          <p:nvPr/>
        </p:nvSpPr>
        <p:spPr bwMode="auto">
          <a:xfrm>
            <a:off x="1631504" y="3976830"/>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smtClean="0">
                <a:latin typeface="Times New Roman" panose="02020603050405020304" pitchFamily="18" charset="0"/>
              </a:rPr>
              <a:t> </a:t>
            </a:r>
            <a:r>
              <a:rPr lang="en-US" altLang="zh-CN" sz="2000" dirty="0" smtClean="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删除</a:t>
            </a:r>
            <a:r>
              <a:rPr lang="zh-CN" altLang="en-US" sz="2000" dirty="0">
                <a:latin typeface="Times New Roman" panose="02020603050405020304" pitchFamily="18" charset="0"/>
              </a:rPr>
              <a:t>所有的学生选课记录</a:t>
            </a:r>
            <a:r>
              <a:rPr lang="zh-CN" altLang="en-US" sz="2000" dirty="0" smtClean="0">
                <a:latin typeface="Times New Roman" panose="02020603050405020304" pitchFamily="18" charset="0"/>
              </a:rPr>
              <a:t>。</a:t>
            </a:r>
            <a:endParaRPr lang="zh-CN" altLang="en-US" sz="2000" dirty="0">
              <a:latin typeface="Times New Roman" panose="02020603050405020304" pitchFamily="18" charset="0"/>
            </a:endParaRPr>
          </a:p>
        </p:txBody>
      </p:sp>
      <p:sp>
        <p:nvSpPr>
          <p:cNvPr id="10" name="Text Box 1052"/>
          <p:cNvSpPr txBox="1">
            <a:spLocks noChangeArrowheads="1"/>
          </p:cNvSpPr>
          <p:nvPr/>
        </p:nvSpPr>
        <p:spPr bwMode="auto">
          <a:xfrm>
            <a:off x="1271464" y="3472774"/>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rPr>
              <a:t>删除多个元组的值</a:t>
            </a:r>
          </a:p>
        </p:txBody>
      </p:sp>
      <p:sp>
        <p:nvSpPr>
          <p:cNvPr id="11" name="Text Box 1052"/>
          <p:cNvSpPr txBox="1">
            <a:spLocks noChangeArrowheads="1"/>
          </p:cNvSpPr>
          <p:nvPr/>
        </p:nvSpPr>
        <p:spPr bwMode="auto">
          <a:xfrm>
            <a:off x="2279576" y="4485739"/>
            <a:ext cx="9145016"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DELETE</a:t>
            </a:r>
          </a:p>
          <a:p>
            <a:pPr marL="0" indent="0" eaLnBrk="1" hangingPunct="1">
              <a:spcBef>
                <a:spcPct val="50000"/>
              </a:spcBef>
              <a:buSzTx/>
              <a:buNone/>
            </a:pPr>
            <a:r>
              <a:rPr lang="en-US" altLang="zh-CN" sz="2000" dirty="0" smtClean="0">
                <a:latin typeface="Times New Roman" panose="02020603050405020304" pitchFamily="18" charset="0"/>
              </a:rPr>
              <a:t>FROM </a:t>
            </a:r>
            <a:r>
              <a:rPr lang="en-US" altLang="zh-CN" sz="2000" dirty="0">
                <a:latin typeface="Times New Roman" panose="02020603050405020304" pitchFamily="18" charset="0"/>
              </a:rPr>
              <a:t>SC;</a:t>
            </a:r>
          </a:p>
        </p:txBody>
      </p:sp>
      <p:pic>
        <p:nvPicPr>
          <p:cNvPr id="5" name="Voice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80864" y="3226698"/>
            <a:ext cx="406400" cy="406400"/>
          </a:xfrm>
          <a:prstGeom prst="rect">
            <a:avLst/>
          </a:prstGeom>
        </p:spPr>
      </p:pic>
    </p:spTree>
    <p:extLst>
      <p:ext uri="{BB962C8B-B14F-4D97-AF65-F5344CB8AC3E}">
        <p14:creationId xmlns:p14="http://schemas.microsoft.com/office/powerpoint/2010/main" val="540920096"/>
      </p:ext>
    </p:extLst>
  </p:cSld>
  <p:clrMapOvr>
    <a:masterClrMapping/>
  </p:clrMapOvr>
  <mc:AlternateContent xmlns:mc="http://schemas.openxmlformats.org/markup-compatibility/2006" xmlns:p14="http://schemas.microsoft.com/office/powerpoint/2010/main">
    <mc:Choice Requires="p14">
      <p:transition p14:dur="10" advTm="21000"/>
    </mc:Choice>
    <mc:Fallback xmlns="">
      <p:transition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311" fill="hold"/>
                                        <p:tgtEl>
                                          <p:spTgt spid="5"/>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0"/>
                                        </p:tgtEl>
                                        <p:attrNameLst>
                                          <p:attrName>style.visibility</p:attrName>
                                        </p:attrNameLst>
                                      </p:cBhvr>
                                      <p:to>
                                        <p:strVal val="visible"/>
                                      </p:to>
                                    </p:set>
                                    <p:animEffect transition="in" filter="fade">
                                      <p:cBhvr>
                                        <p:cTn id="9" dur="1200"/>
                                        <p:tgtEl>
                                          <p:spTgt spid="10"/>
                                        </p:tgtEl>
                                      </p:cBhvr>
                                    </p:animEffect>
                                  </p:childTnLst>
                                </p:cTn>
                              </p:par>
                              <p:par>
                                <p:cTn id="10" presetID="10" presetClass="entr" presetSubtype="0" fill="hold" grpId="0" nodeType="withEffect">
                                  <p:stCondLst>
                                    <p:cond delay="3100"/>
                                  </p:stCondLst>
                                  <p:iterate type="lt">
                                    <p:tmPct val="2205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1400"/>
                                        <p:tgtEl>
                                          <p:spTgt spid="9"/>
                                        </p:tgtEl>
                                      </p:cBhvr>
                                    </p:animEffect>
                                  </p:childTnLst>
                                </p:cTn>
                              </p:par>
                              <p:par>
                                <p:cTn id="13" presetID="22" presetClass="entr" presetSubtype="1" fill="hold" grpId="0" nodeType="withEffect">
                                  <p:stCondLst>
                                    <p:cond delay="970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删除</a:t>
            </a:r>
            <a:r>
              <a:rPr lang="zh-CN" altLang="en-US" sz="3200" dirty="0" smtClean="0">
                <a:solidFill>
                  <a:schemeClr val="bg1"/>
                </a:solidFill>
                <a:latin typeface="Times New Roman" panose="02020603050405020304" pitchFamily="18" charset="0"/>
                <a:ea typeface="华文行楷" panose="02010800040101010101" pitchFamily="2" charset="-122"/>
              </a:rPr>
              <a:t>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4" name="Text Box 1052"/>
          <p:cNvSpPr txBox="1">
            <a:spLocks noChangeArrowheads="1"/>
          </p:cNvSpPr>
          <p:nvPr/>
        </p:nvSpPr>
        <p:spPr bwMode="auto">
          <a:xfrm>
            <a:off x="1631504" y="1484784"/>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smtClean="0">
                <a:latin typeface="Times New Roman" panose="02020603050405020304" pitchFamily="18" charset="0"/>
              </a:rPr>
              <a:t> </a:t>
            </a:r>
            <a:r>
              <a:rPr lang="en-US" altLang="zh-CN" sz="2000" dirty="0" smtClean="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删除</a:t>
            </a:r>
            <a:r>
              <a:rPr lang="zh-CN" altLang="en-US" sz="2000" dirty="0">
                <a:latin typeface="Times New Roman" panose="02020603050405020304" pitchFamily="18" charset="0"/>
              </a:rPr>
              <a:t>计算机科学系所有学生的选课记录。</a:t>
            </a:r>
          </a:p>
        </p:txBody>
      </p:sp>
      <p:sp>
        <p:nvSpPr>
          <p:cNvPr id="12" name="Text Box 1052"/>
          <p:cNvSpPr txBox="1">
            <a:spLocks noChangeArrowheads="1"/>
          </p:cNvSpPr>
          <p:nvPr/>
        </p:nvSpPr>
        <p:spPr bwMode="auto">
          <a:xfrm>
            <a:off x="1271464" y="980728"/>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rPr>
              <a:t>带子查询的删除语句</a:t>
            </a:r>
          </a:p>
        </p:txBody>
      </p:sp>
      <p:sp>
        <p:nvSpPr>
          <p:cNvPr id="8" name="Text Box 1052"/>
          <p:cNvSpPr txBox="1">
            <a:spLocks noChangeArrowheads="1"/>
          </p:cNvSpPr>
          <p:nvPr/>
        </p:nvSpPr>
        <p:spPr bwMode="auto">
          <a:xfrm>
            <a:off x="2279576" y="1993693"/>
            <a:ext cx="9145016" cy="270843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DELETE</a:t>
            </a:r>
          </a:p>
          <a:p>
            <a:pPr marL="0" indent="0" eaLnBrk="1" hangingPunct="1">
              <a:spcBef>
                <a:spcPct val="50000"/>
              </a:spcBef>
              <a:buSzTx/>
              <a:buNone/>
            </a:pPr>
            <a:r>
              <a:rPr lang="en-US" altLang="zh-CN" sz="2000" dirty="0" smtClean="0">
                <a:latin typeface="Times New Roman" panose="02020603050405020304" pitchFamily="18" charset="0"/>
              </a:rPr>
              <a:t>FROM  </a:t>
            </a:r>
            <a:r>
              <a:rPr lang="en-US" altLang="zh-CN" sz="2000" dirty="0">
                <a:latin typeface="Times New Roman" panose="02020603050405020304" pitchFamily="18" charset="0"/>
              </a:rPr>
              <a:t>SC</a:t>
            </a:r>
          </a:p>
          <a:p>
            <a:pPr marL="0" indent="0" eaLnBrk="1" hangingPunct="1">
              <a:spcBef>
                <a:spcPct val="50000"/>
              </a:spcBef>
              <a:buSzTx/>
              <a:buNone/>
            </a:pPr>
            <a:r>
              <a:rPr lang="en-US" altLang="zh-CN" sz="2000" dirty="0" smtClean="0">
                <a:latin typeface="Times New Roman" panose="02020603050405020304" pitchFamily="18" charset="0"/>
              </a:rPr>
              <a:t>WHERE  </a:t>
            </a:r>
            <a:r>
              <a:rPr lang="en-US" altLang="zh-CN" sz="2000" dirty="0" err="1">
                <a:latin typeface="Times New Roman" panose="02020603050405020304" pitchFamily="18" charset="0"/>
              </a:rPr>
              <a:t>Sno</a:t>
            </a:r>
            <a:r>
              <a:rPr lang="en-US" altLang="zh-CN" sz="2000" dirty="0">
                <a:latin typeface="Times New Roman" panose="02020603050405020304" pitchFamily="18" charset="0"/>
              </a:rPr>
              <a:t>  IN</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a:t>
            </a:r>
            <a:r>
              <a:rPr lang="en-US" altLang="zh-CN" sz="2000" dirty="0">
                <a:latin typeface="Times New Roman" panose="02020603050405020304" pitchFamily="18" charset="0"/>
              </a:rPr>
              <a:t>SELETE  </a:t>
            </a:r>
            <a:r>
              <a:rPr lang="en-US" altLang="zh-CN" sz="2000" dirty="0" err="1">
                <a:latin typeface="Times New Roman" panose="02020603050405020304" pitchFamily="18" charset="0"/>
              </a:rPr>
              <a:t>Sno</a:t>
            </a:r>
            <a:endParaRPr lang="en-US" altLang="zh-CN" sz="2000" dirty="0">
              <a:latin typeface="Times New Roman" panose="02020603050405020304" pitchFamily="18" charset="0"/>
            </a:endParaRP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FROM   </a:t>
            </a:r>
            <a:r>
              <a:rPr lang="en-US" altLang="zh-CN" sz="2000" dirty="0">
                <a:latin typeface="Times New Roman" panose="02020603050405020304" pitchFamily="18" charset="0"/>
              </a:rPr>
              <a:t>Student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WHERE  </a:t>
            </a:r>
            <a:r>
              <a:rPr lang="en-US" altLang="zh-CN" sz="2000" dirty="0" err="1">
                <a:latin typeface="Times New Roman" panose="02020603050405020304" pitchFamily="18" charset="0"/>
              </a:rPr>
              <a:t>Sdept</a:t>
            </a:r>
            <a:r>
              <a:rPr lang="en-US" altLang="zh-CN" sz="2000" dirty="0">
                <a:latin typeface="Times New Roman" panose="02020603050405020304" pitchFamily="18" charset="0"/>
              </a:rPr>
              <a:t>= 'CS') ;</a:t>
            </a:r>
          </a:p>
        </p:txBody>
      </p:sp>
      <p:pic>
        <p:nvPicPr>
          <p:cNvPr id="5" name="Voice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80864" y="3278221"/>
            <a:ext cx="406400" cy="406400"/>
          </a:xfrm>
          <a:prstGeom prst="rect">
            <a:avLst/>
          </a:prstGeom>
        </p:spPr>
      </p:pic>
      <p:sp>
        <p:nvSpPr>
          <p:cNvPr id="9" name="Text Box 1052"/>
          <p:cNvSpPr txBox="1">
            <a:spLocks noChangeArrowheads="1"/>
          </p:cNvSpPr>
          <p:nvPr/>
        </p:nvSpPr>
        <p:spPr bwMode="auto">
          <a:xfrm>
            <a:off x="2279576" y="1993693"/>
            <a:ext cx="9145016" cy="2708434"/>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DELETE</a:t>
            </a:r>
          </a:p>
          <a:p>
            <a:pPr marL="0" indent="0" eaLnBrk="1" hangingPunct="1">
              <a:spcBef>
                <a:spcPct val="50000"/>
              </a:spcBef>
              <a:buSzTx/>
              <a:buNone/>
            </a:pPr>
            <a:r>
              <a:rPr lang="en-US" altLang="zh-CN" sz="2000" dirty="0" smtClean="0">
                <a:latin typeface="Times New Roman" panose="02020603050405020304" pitchFamily="18" charset="0"/>
              </a:rPr>
              <a:t>FROM  </a:t>
            </a:r>
            <a:r>
              <a:rPr lang="en-US" altLang="zh-CN" sz="2000" dirty="0">
                <a:latin typeface="Times New Roman" panose="02020603050405020304" pitchFamily="18" charset="0"/>
              </a:rPr>
              <a:t>SC</a:t>
            </a:r>
          </a:p>
          <a:p>
            <a:pPr marL="0" indent="0" eaLnBrk="1" hangingPunct="1">
              <a:spcBef>
                <a:spcPct val="50000"/>
              </a:spcBef>
              <a:buSzTx/>
              <a:buNone/>
            </a:pPr>
            <a:r>
              <a:rPr lang="en-US" altLang="zh-CN" sz="2000" dirty="0" smtClean="0">
                <a:latin typeface="Times New Roman" panose="02020603050405020304" pitchFamily="18" charset="0"/>
              </a:rPr>
              <a:t>WHERE  </a:t>
            </a:r>
            <a:r>
              <a:rPr lang="en-US" altLang="zh-CN" sz="2000" dirty="0" err="1">
                <a:latin typeface="Times New Roman" panose="02020603050405020304" pitchFamily="18" charset="0"/>
              </a:rPr>
              <a:t>Sno</a:t>
            </a:r>
            <a:r>
              <a:rPr lang="en-US" altLang="zh-CN" sz="2000" dirty="0">
                <a:latin typeface="Times New Roman" panose="02020603050405020304" pitchFamily="18" charset="0"/>
              </a:rPr>
              <a:t>  IN</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a:t>
            </a:r>
            <a:r>
              <a:rPr lang="en-US" altLang="zh-CN" sz="2000" dirty="0">
                <a:solidFill>
                  <a:srgbClr val="0071C1"/>
                </a:solidFill>
                <a:latin typeface="Times New Roman" panose="02020603050405020304" pitchFamily="18" charset="0"/>
              </a:rPr>
              <a:t>SELETE  </a:t>
            </a:r>
            <a:r>
              <a:rPr lang="en-US" altLang="zh-CN" sz="2000" dirty="0" err="1">
                <a:solidFill>
                  <a:srgbClr val="0071C1"/>
                </a:solidFill>
                <a:latin typeface="Times New Roman" panose="02020603050405020304" pitchFamily="18" charset="0"/>
              </a:rPr>
              <a:t>Sno</a:t>
            </a:r>
            <a:endParaRPr lang="en-US" altLang="zh-CN" sz="2000" dirty="0">
              <a:solidFill>
                <a:srgbClr val="0071C1"/>
              </a:solidFill>
              <a:latin typeface="Times New Roman" panose="02020603050405020304" pitchFamily="18" charset="0"/>
            </a:endParaRPr>
          </a:p>
          <a:p>
            <a:pPr marL="0" indent="0" eaLnBrk="1" hangingPunct="1">
              <a:spcBef>
                <a:spcPct val="50000"/>
              </a:spcBef>
              <a:buSzTx/>
              <a:buNone/>
            </a:pPr>
            <a:r>
              <a:rPr lang="en-US" altLang="zh-CN" sz="2000" dirty="0">
                <a:solidFill>
                  <a:srgbClr val="0071C1"/>
                </a:solidFill>
                <a:latin typeface="Times New Roman" panose="02020603050405020304" pitchFamily="18" charset="0"/>
              </a:rPr>
              <a:t>		  </a:t>
            </a:r>
            <a:r>
              <a:rPr lang="en-US" altLang="zh-CN" sz="2000" dirty="0" smtClean="0">
                <a:solidFill>
                  <a:srgbClr val="0071C1"/>
                </a:solidFill>
                <a:latin typeface="Times New Roman" panose="02020603050405020304" pitchFamily="18" charset="0"/>
              </a:rPr>
              <a:t>FROM   </a:t>
            </a:r>
            <a:r>
              <a:rPr lang="en-US" altLang="zh-CN" sz="2000" dirty="0">
                <a:solidFill>
                  <a:srgbClr val="0071C1"/>
                </a:solidFill>
                <a:latin typeface="Times New Roman" panose="02020603050405020304" pitchFamily="18" charset="0"/>
              </a:rPr>
              <a:t>Student</a:t>
            </a:r>
          </a:p>
          <a:p>
            <a:pPr marL="0" indent="0" eaLnBrk="1" hangingPunct="1">
              <a:spcBef>
                <a:spcPct val="50000"/>
              </a:spcBef>
              <a:buSzTx/>
              <a:buNone/>
            </a:pPr>
            <a:r>
              <a:rPr lang="en-US" altLang="zh-CN" sz="2000" dirty="0">
                <a:solidFill>
                  <a:srgbClr val="0071C1"/>
                </a:solidFill>
                <a:latin typeface="Times New Roman" panose="02020603050405020304" pitchFamily="18" charset="0"/>
              </a:rPr>
              <a:t>		  </a:t>
            </a:r>
            <a:r>
              <a:rPr lang="en-US" altLang="zh-CN" sz="2000" dirty="0" smtClean="0">
                <a:solidFill>
                  <a:srgbClr val="0071C1"/>
                </a:solidFill>
                <a:latin typeface="Times New Roman" panose="02020603050405020304" pitchFamily="18" charset="0"/>
              </a:rPr>
              <a:t>WHERE  </a:t>
            </a:r>
            <a:r>
              <a:rPr lang="en-US" altLang="zh-CN" sz="2000" dirty="0" err="1">
                <a:solidFill>
                  <a:srgbClr val="0071C1"/>
                </a:solidFill>
                <a:latin typeface="Times New Roman" panose="02020603050405020304" pitchFamily="18" charset="0"/>
              </a:rPr>
              <a:t>Sdept</a:t>
            </a:r>
            <a:r>
              <a:rPr lang="en-US" altLang="zh-CN" sz="2000" dirty="0">
                <a:solidFill>
                  <a:srgbClr val="0071C1"/>
                </a:solidFill>
                <a:latin typeface="Times New Roman" panose="02020603050405020304" pitchFamily="18" charset="0"/>
              </a:rPr>
              <a:t>= 'CS'</a:t>
            </a:r>
            <a:r>
              <a:rPr lang="en-US" altLang="zh-CN" sz="2000" dirty="0">
                <a:latin typeface="Times New Roman" panose="02020603050405020304" pitchFamily="18" charset="0"/>
              </a:rPr>
              <a:t>) ;</a:t>
            </a:r>
          </a:p>
        </p:txBody>
      </p:sp>
    </p:spTree>
    <p:extLst>
      <p:ext uri="{BB962C8B-B14F-4D97-AF65-F5344CB8AC3E}">
        <p14:creationId xmlns:p14="http://schemas.microsoft.com/office/powerpoint/2010/main" val="1464878515"/>
      </p:ext>
    </p:extLst>
  </p:cSld>
  <p:clrMapOvr>
    <a:masterClrMapping/>
  </p:clrMapOvr>
  <mc:AlternateContent xmlns:mc="http://schemas.openxmlformats.org/markup-compatibility/2006" xmlns:p14="http://schemas.microsoft.com/office/powerpoint/2010/main">
    <mc:Choice Requires="p14">
      <p:transition p14:dur="10" advTm="21000"/>
    </mc:Choice>
    <mc:Fallback xmlns="">
      <p:transition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9" fill="hold"/>
                                        <p:tgtEl>
                                          <p:spTgt spid="5"/>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10" presetClass="entr" presetSubtype="0" fill="hold" grpId="0" nodeType="withEffect">
                                  <p:stCondLst>
                                    <p:cond delay="3100"/>
                                  </p:stCondLst>
                                  <p:iterate type="lt">
                                    <p:tmPct val="22050"/>
                                  </p:iterate>
                                  <p:childTnLst>
                                    <p:set>
                                      <p:cBhvr>
                                        <p:cTn id="11" dur="1" fill="hold">
                                          <p:stCondLst>
                                            <p:cond delay="0"/>
                                          </p:stCondLst>
                                        </p:cTn>
                                        <p:tgtEl>
                                          <p:spTgt spid="24"/>
                                        </p:tgtEl>
                                        <p:attrNameLst>
                                          <p:attrName>style.visibility</p:attrName>
                                        </p:attrNameLst>
                                      </p:cBhvr>
                                      <p:to>
                                        <p:strVal val="visible"/>
                                      </p:to>
                                    </p:set>
                                    <p:animEffect transition="in" filter="fade">
                                      <p:cBhvr>
                                        <p:cTn id="12" dur="1400"/>
                                        <p:tgtEl>
                                          <p:spTgt spid="24"/>
                                        </p:tgtEl>
                                      </p:cBhvr>
                                    </p:animEffect>
                                  </p:childTnLst>
                                </p:cTn>
                              </p:par>
                              <p:par>
                                <p:cTn id="13" presetID="22" presetClass="entr" presetSubtype="1" fill="hold" grpId="0" nodeType="withEffect">
                                  <p:stCondLst>
                                    <p:cond delay="1110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par>
                                <p:cTn id="16" presetID="10" presetClass="entr" presetSubtype="0" fill="hold" grpId="0" nodeType="withEffect">
                                  <p:stCondLst>
                                    <p:cond delay="161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24" grpId="0"/>
      <p:bldP spid="12" grpId="0"/>
      <p:bldP spid="8"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40465" y="251937"/>
            <a:ext cx="3311071"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ea typeface="华文行楷" panose="02010800040101010101" pitchFamily="2" charset="-122"/>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grpSp>
        <p:nvGrpSpPr>
          <p:cNvPr id="5" name="组合 4"/>
          <p:cNvGrpSpPr/>
          <p:nvPr/>
        </p:nvGrpSpPr>
        <p:grpSpPr>
          <a:xfrm>
            <a:off x="3513649" y="1977393"/>
            <a:ext cx="5107477" cy="3323815"/>
            <a:chOff x="3513649" y="1977393"/>
            <a:chExt cx="5107477" cy="3323815"/>
          </a:xfrm>
        </p:grpSpPr>
        <p:sp>
          <p:nvSpPr>
            <p:cNvPr id="16" name="任意多边形: 形状 7">
              <a:extLst>
                <a:ext uri="{FF2B5EF4-FFF2-40B4-BE49-F238E27FC236}">
                  <a16:creationId xmlns:a16="http://schemas.microsoft.com/office/drawing/2014/main" id="{BD9CB990-13E2-42A0-81A3-7AAEBE5F15D0}"/>
                </a:ext>
              </a:extLst>
            </p:cNvPr>
            <p:cNvSpPr/>
            <p:nvPr/>
          </p:nvSpPr>
          <p:spPr>
            <a:xfrm flipV="1">
              <a:off x="4102377" y="3592224"/>
              <a:ext cx="1072631" cy="1307267"/>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Times New Roman" panose="02020603050405020304" pitchFamily="18" charset="0"/>
                <a:ea typeface="宋体" panose="02010600030101010101" pitchFamily="2" charset="-122"/>
              </a:endParaRPr>
            </a:p>
          </p:txBody>
        </p:sp>
        <p:sp>
          <p:nvSpPr>
            <p:cNvPr id="17" name="任意多边形: 形状 9">
              <a:extLst>
                <a:ext uri="{FF2B5EF4-FFF2-40B4-BE49-F238E27FC236}">
                  <a16:creationId xmlns:a16="http://schemas.microsoft.com/office/drawing/2014/main" id="{899DC2E1-8563-43F8-A3A6-F25B068CC762}"/>
                </a:ext>
              </a:extLst>
            </p:cNvPr>
            <p:cNvSpPr/>
            <p:nvPr/>
          </p:nvSpPr>
          <p:spPr>
            <a:xfrm>
              <a:off x="4102377" y="2235037"/>
              <a:ext cx="1072631" cy="1357188"/>
            </a:xfrm>
            <a:custGeom>
              <a:avLst/>
              <a:gdLst>
                <a:gd name="connsiteX0" fmla="*/ 0 w 271118"/>
                <a:gd name="connsiteY0" fmla="*/ 1602098 h 1602098"/>
                <a:gd name="connsiteX1" fmla="*/ 135559 w 271118"/>
                <a:gd name="connsiteY1" fmla="*/ 1602098 h 1602098"/>
                <a:gd name="connsiteX2" fmla="*/ 135559 w 271118"/>
                <a:gd name="connsiteY2" fmla="*/ 0 h 1602098"/>
                <a:gd name="connsiteX3" fmla="*/ 271118 w 271118"/>
                <a:gd name="connsiteY3" fmla="*/ 0 h 1602098"/>
              </a:gdLst>
              <a:ahLst/>
              <a:cxnLst>
                <a:cxn ang="0">
                  <a:pos x="connsiteX0" y="connsiteY0"/>
                </a:cxn>
                <a:cxn ang="0">
                  <a:pos x="connsiteX1" y="connsiteY1"/>
                </a:cxn>
                <a:cxn ang="0">
                  <a:pos x="connsiteX2" y="connsiteY2"/>
                </a:cxn>
                <a:cxn ang="0">
                  <a:pos x="connsiteX3" y="connsiteY3"/>
                </a:cxn>
              </a:cxnLst>
              <a:rect l="l" t="t" r="r" b="b"/>
              <a:pathLst>
                <a:path w="271118" h="1602098">
                  <a:moveTo>
                    <a:pt x="0" y="1602098"/>
                  </a:moveTo>
                  <a:lnTo>
                    <a:pt x="135559" y="1602098"/>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637" tIns="760427" rIns="107638" bIns="760428" numCol="1" spcCol="1270" anchor="ctr" anchorCtr="0">
              <a:noAutofit/>
            </a:bodyPr>
            <a:lstStyle/>
            <a:p>
              <a:pPr marL="0" lvl="0" indent="0" algn="ctr" defTabSz="266700">
                <a:lnSpc>
                  <a:spcPct val="90000"/>
                </a:lnSpc>
                <a:spcBef>
                  <a:spcPct val="0"/>
                </a:spcBef>
                <a:spcAft>
                  <a:spcPct val="35000"/>
                </a:spcAft>
                <a:buNone/>
              </a:pPr>
              <a:endParaRPr lang="zh-CN" altLang="en-US" sz="600" b="1" kern="1200">
                <a:latin typeface="Times New Roman" panose="02020603050405020304" pitchFamily="18" charset="0"/>
                <a:ea typeface="宋体" panose="02010600030101010101" pitchFamily="2" charset="-122"/>
              </a:endParaRPr>
            </a:p>
          </p:txBody>
        </p:sp>
        <p:sp>
          <p:nvSpPr>
            <p:cNvPr id="18" name="任意多边形: 形状 18">
              <a:extLst>
                <a:ext uri="{FF2B5EF4-FFF2-40B4-BE49-F238E27FC236}">
                  <a16:creationId xmlns:a16="http://schemas.microsoft.com/office/drawing/2014/main" id="{EAA0F50C-8B96-4C4D-8916-94512BA0A5CD}"/>
                </a:ext>
              </a:extLst>
            </p:cNvPr>
            <p:cNvSpPr/>
            <p:nvPr/>
          </p:nvSpPr>
          <p:spPr>
            <a:xfrm>
              <a:off x="5164742" y="1977393"/>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latin typeface="Times New Roman" panose="02020603050405020304" pitchFamily="18" charset="0"/>
                  <a:ea typeface="宋体" panose="02010600030101010101" pitchFamily="2" charset="-122"/>
                </a:rPr>
                <a:t>插入数据</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19" name="任意多边形: 形状 19">
              <a:extLst>
                <a:ext uri="{FF2B5EF4-FFF2-40B4-BE49-F238E27FC236}">
                  <a16:creationId xmlns:a16="http://schemas.microsoft.com/office/drawing/2014/main" id="{D996A04C-6E6E-4438-B136-9F955F24970D}"/>
                </a:ext>
              </a:extLst>
            </p:cNvPr>
            <p:cNvSpPr/>
            <p:nvPr/>
          </p:nvSpPr>
          <p:spPr>
            <a:xfrm>
              <a:off x="5164742" y="3345869"/>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smtClean="0">
                  <a:solidFill>
                    <a:schemeClr val="tx1"/>
                  </a:solidFill>
                  <a:latin typeface="Times New Roman" panose="02020603050405020304" pitchFamily="18" charset="0"/>
                  <a:ea typeface="宋体" panose="02010600030101010101" pitchFamily="2" charset="-122"/>
                </a:rPr>
                <a:t>修改数据</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23" name="任意多边形: 形状 20">
              <a:extLst>
                <a:ext uri="{FF2B5EF4-FFF2-40B4-BE49-F238E27FC236}">
                  <a16:creationId xmlns:a16="http://schemas.microsoft.com/office/drawing/2014/main" id="{5FA6CFF9-5C99-4672-A614-93F0F11F7777}"/>
                </a:ext>
              </a:extLst>
            </p:cNvPr>
            <p:cNvSpPr/>
            <p:nvPr/>
          </p:nvSpPr>
          <p:spPr>
            <a:xfrm>
              <a:off x="5164742" y="4738550"/>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smtClean="0">
                  <a:solidFill>
                    <a:schemeClr val="tx1"/>
                  </a:solidFill>
                  <a:latin typeface="Times New Roman" panose="02020603050405020304" pitchFamily="18" charset="0"/>
                  <a:ea typeface="宋体" panose="02010600030101010101" pitchFamily="2" charset="-122"/>
                </a:rPr>
                <a:t>删除数据</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grpSp>
          <p:nvGrpSpPr>
            <p:cNvPr id="24" name="组合 23"/>
            <p:cNvGrpSpPr/>
            <p:nvPr/>
          </p:nvGrpSpPr>
          <p:grpSpPr>
            <a:xfrm>
              <a:off x="3513649" y="1977393"/>
              <a:ext cx="570889" cy="3323815"/>
              <a:chOff x="4583832" y="1977393"/>
              <a:chExt cx="709730" cy="3323815"/>
            </a:xfrm>
          </p:grpSpPr>
          <p:sp>
            <p:nvSpPr>
              <p:cNvPr id="25" name="任意多边形: 形状 17">
                <a:extLst>
                  <a:ext uri="{FF2B5EF4-FFF2-40B4-BE49-F238E27FC236}">
                    <a16:creationId xmlns:a16="http://schemas.microsoft.com/office/drawing/2014/main" id="{4F2B87D4-D960-4F9C-8C0D-46581EA3EFA3}"/>
                  </a:ext>
                </a:extLst>
              </p:cNvPr>
              <p:cNvSpPr/>
              <p:nvPr/>
            </p:nvSpPr>
            <p:spPr>
              <a:xfrm>
                <a:off x="4583832" y="1977393"/>
                <a:ext cx="709730" cy="3323815"/>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a:solidFill>
                  <a:srgbClr val="0071C1"/>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120000"/>
                  </a:lnSpc>
                  <a:spcBef>
                    <a:spcPct val="0"/>
                  </a:spcBef>
                  <a:spcAft>
                    <a:spcPct val="35000"/>
                  </a:spcAft>
                  <a:buNone/>
                </a:pP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26" name="文本框 25"/>
              <p:cNvSpPr txBox="1"/>
              <p:nvPr/>
            </p:nvSpPr>
            <p:spPr>
              <a:xfrm>
                <a:off x="4664655" y="2515915"/>
                <a:ext cx="432049" cy="2246769"/>
              </a:xfrm>
              <a:prstGeom prst="rect">
                <a:avLst/>
              </a:prstGeom>
              <a:noFill/>
            </p:spPr>
            <p:txBody>
              <a:bodyPr wrap="square" rtlCol="0">
                <a:spAutoFit/>
              </a:bodyPr>
              <a:lstStyle/>
              <a:p>
                <a:r>
                  <a:rPr lang="zh-CN" altLang="en-US" sz="2000" b="1" dirty="0">
                    <a:latin typeface="Times New Roman" panose="02020603050405020304" pitchFamily="18" charset="0"/>
                  </a:rPr>
                  <a:t>数</a:t>
                </a:r>
                <a:endParaRPr lang="en-US" altLang="zh-CN" sz="2000" b="1" dirty="0" smtClean="0">
                  <a:latin typeface="Times New Roman" panose="02020603050405020304" pitchFamily="18" charset="0"/>
                </a:endParaRPr>
              </a:p>
              <a:p>
                <a:endParaRPr lang="en-US" altLang="zh-CN" sz="2000" b="1" dirty="0">
                  <a:latin typeface="Times New Roman" panose="02020603050405020304" pitchFamily="18" charset="0"/>
                </a:endParaRPr>
              </a:p>
              <a:p>
                <a:r>
                  <a:rPr lang="zh-CN" altLang="en-US" sz="2000" b="1" dirty="0" smtClean="0">
                    <a:latin typeface="Times New Roman" panose="02020603050405020304" pitchFamily="18" charset="0"/>
                  </a:rPr>
                  <a:t>据</a:t>
                </a:r>
                <a:endParaRPr lang="en-US" altLang="zh-CN" sz="2000" b="1" dirty="0" smtClean="0">
                  <a:latin typeface="Times New Roman" panose="02020603050405020304" pitchFamily="18" charset="0"/>
                </a:endParaRPr>
              </a:p>
              <a:p>
                <a:endParaRPr lang="en-US" altLang="zh-CN" sz="2000" b="1" dirty="0">
                  <a:latin typeface="Times New Roman" panose="02020603050405020304" pitchFamily="18" charset="0"/>
                </a:endParaRPr>
              </a:p>
              <a:p>
                <a:r>
                  <a:rPr lang="zh-CN" altLang="en-US" sz="2000" b="1" dirty="0" smtClean="0">
                    <a:latin typeface="Times New Roman" panose="02020603050405020304" pitchFamily="18" charset="0"/>
                  </a:rPr>
                  <a:t>更</a:t>
                </a:r>
                <a:endParaRPr lang="en-US" altLang="zh-CN" sz="2000" b="1" dirty="0" smtClean="0">
                  <a:latin typeface="Times New Roman" panose="02020603050405020304" pitchFamily="18" charset="0"/>
                </a:endParaRPr>
              </a:p>
              <a:p>
                <a:endParaRPr lang="en-US" altLang="zh-CN" sz="2000" b="1" dirty="0">
                  <a:latin typeface="Times New Roman" panose="02020603050405020304" pitchFamily="18" charset="0"/>
                </a:endParaRPr>
              </a:p>
              <a:p>
                <a:r>
                  <a:rPr lang="zh-CN" altLang="en-US" sz="2000" b="1" dirty="0" smtClean="0">
                    <a:latin typeface="Times New Roman" panose="02020603050405020304" pitchFamily="18" charset="0"/>
                  </a:rPr>
                  <a:t>新</a:t>
                </a:r>
              </a:p>
            </p:txBody>
          </p:sp>
        </p:grpSp>
        <p:cxnSp>
          <p:nvCxnSpPr>
            <p:cNvPr id="27" name="直接连接符 26"/>
            <p:cNvCxnSpPr/>
            <p:nvPr/>
          </p:nvCxnSpPr>
          <p:spPr bwMode="auto">
            <a:xfrm>
              <a:off x="4102377" y="3592225"/>
              <a:ext cx="1057519" cy="0"/>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6" name="Voice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92832" y="3592224"/>
            <a:ext cx="504056" cy="504056"/>
          </a:xfrm>
          <a:prstGeom prst="rect">
            <a:avLst/>
          </a:prstGeom>
        </p:spPr>
      </p:pic>
      <p:sp>
        <p:nvSpPr>
          <p:cNvPr id="7" name="右大括号 6"/>
          <p:cNvSpPr/>
          <p:nvPr/>
        </p:nvSpPr>
        <p:spPr bwMode="auto">
          <a:xfrm>
            <a:off x="2632994" y="2432088"/>
            <a:ext cx="576064" cy="2467403"/>
          </a:xfrm>
          <a:prstGeom prst="rightBrac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文本框 7"/>
          <p:cNvSpPr txBox="1"/>
          <p:nvPr/>
        </p:nvSpPr>
        <p:spPr>
          <a:xfrm>
            <a:off x="1278209" y="2380759"/>
            <a:ext cx="1944216" cy="400110"/>
          </a:xfrm>
          <a:prstGeom prst="rect">
            <a:avLst/>
          </a:prstGeom>
          <a:noFill/>
        </p:spPr>
        <p:txBody>
          <a:bodyPr wrap="square" rtlCol="0">
            <a:spAutoFit/>
          </a:bodyPr>
          <a:lstStyle/>
          <a:p>
            <a:r>
              <a:rPr lang="zh-CN" altLang="en-US" sz="2000" b="1" baseline="0" dirty="0" smtClean="0">
                <a:solidFill>
                  <a:srgbClr val="FF0000"/>
                </a:solidFill>
                <a:latin typeface="+mj-ea"/>
                <a:ea typeface="+mj-ea"/>
              </a:rPr>
              <a:t>单个元组</a:t>
            </a:r>
          </a:p>
        </p:txBody>
      </p:sp>
      <p:sp>
        <p:nvSpPr>
          <p:cNvPr id="29" name="文本框 28"/>
          <p:cNvSpPr txBox="1"/>
          <p:nvPr/>
        </p:nvSpPr>
        <p:spPr>
          <a:xfrm>
            <a:off x="1278209" y="3471694"/>
            <a:ext cx="1944216" cy="400110"/>
          </a:xfrm>
          <a:prstGeom prst="rect">
            <a:avLst/>
          </a:prstGeom>
          <a:noFill/>
        </p:spPr>
        <p:txBody>
          <a:bodyPr wrap="square" rtlCol="0">
            <a:spAutoFit/>
          </a:bodyPr>
          <a:lstStyle/>
          <a:p>
            <a:r>
              <a:rPr lang="zh-CN" altLang="en-US" sz="2000" b="1" baseline="0" dirty="0" smtClean="0">
                <a:solidFill>
                  <a:srgbClr val="FF0000"/>
                </a:solidFill>
                <a:latin typeface="+mj-ea"/>
                <a:ea typeface="+mj-ea"/>
              </a:rPr>
              <a:t>多个元组</a:t>
            </a:r>
          </a:p>
        </p:txBody>
      </p:sp>
      <p:sp>
        <p:nvSpPr>
          <p:cNvPr id="30" name="文本框 29"/>
          <p:cNvSpPr txBox="1"/>
          <p:nvPr/>
        </p:nvSpPr>
        <p:spPr>
          <a:xfrm>
            <a:off x="1278209" y="4562629"/>
            <a:ext cx="1944216" cy="400110"/>
          </a:xfrm>
          <a:prstGeom prst="rect">
            <a:avLst/>
          </a:prstGeom>
          <a:noFill/>
        </p:spPr>
        <p:txBody>
          <a:bodyPr wrap="square" rtlCol="0">
            <a:spAutoFit/>
          </a:bodyPr>
          <a:lstStyle/>
          <a:p>
            <a:r>
              <a:rPr lang="zh-CN" altLang="en-US" sz="2000" b="1" baseline="0" dirty="0" smtClean="0">
                <a:solidFill>
                  <a:srgbClr val="FF0000"/>
                </a:solidFill>
                <a:latin typeface="+mj-ea"/>
                <a:ea typeface="+mj-ea"/>
              </a:rPr>
              <a:t>带子查询</a:t>
            </a:r>
          </a:p>
        </p:txBody>
      </p:sp>
    </p:spTree>
    <p:extLst>
      <p:ext uri="{BB962C8B-B14F-4D97-AF65-F5344CB8AC3E}">
        <p14:creationId xmlns:p14="http://schemas.microsoft.com/office/powerpoint/2010/main" val="1020105435"/>
      </p:ext>
    </p:extLst>
  </p:cSld>
  <p:clrMapOvr>
    <a:masterClrMapping/>
  </p:clrMapOvr>
  <p:transition spd="slow" advTm="1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203"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000"/>
                                        <p:tgtEl>
                                          <p:spTgt spid="4"/>
                                        </p:tgtEl>
                                      </p:cBhvr>
                                    </p:animEffect>
                                  </p:childTnLst>
                                </p:cTn>
                              </p:par>
                              <p:par>
                                <p:cTn id="10" presetID="22" presetClass="entr" presetSubtype="1"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par>
                                <p:cTn id="13" presetID="22" presetClass="entr" presetSubtype="2" fill="hold" grpId="0" nodeType="withEffect">
                                  <p:stCondLst>
                                    <p:cond delay="680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1000"/>
                                        <p:tgtEl>
                                          <p:spTgt spid="7"/>
                                        </p:tgtEl>
                                      </p:cBhvr>
                                    </p:animEffect>
                                  </p:childTnLst>
                                </p:cTn>
                              </p:par>
                              <p:par>
                                <p:cTn id="16" presetID="47" presetClass="entr" presetSubtype="0" fill="hold" grpId="0" nodeType="withEffect">
                                  <p:stCondLst>
                                    <p:cond delay="83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105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125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6"/>
                </p:tgtEl>
              </p:cMediaNode>
            </p:audio>
          </p:childTnLst>
        </p:cTn>
      </p:par>
    </p:tnLst>
    <p:bldLst>
      <p:bldP spid="4" grpId="0"/>
      <p:bldP spid="7" grpId="0" animBg="1"/>
      <p:bldP spid="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4" name="文本框 3"/>
          <p:cNvSpPr txBox="1"/>
          <p:nvPr/>
        </p:nvSpPr>
        <p:spPr>
          <a:xfrm>
            <a:off x="1002633" y="836712"/>
            <a:ext cx="9989911" cy="495585"/>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rPr>
              <a:t>将学生张成民的信息插入到</a:t>
            </a:r>
            <a:r>
              <a:rPr lang="en-US" altLang="zh-CN" sz="2000" b="1" dirty="0">
                <a:latin typeface="Times New Roman" panose="02020603050405020304" pitchFamily="18" charset="0"/>
              </a:rPr>
              <a:t>Student</a:t>
            </a:r>
            <a:r>
              <a:rPr lang="zh-CN" altLang="en-US" sz="2000" b="1" dirty="0">
                <a:latin typeface="Times New Roman" panose="02020603050405020304" pitchFamily="18" charset="0"/>
              </a:rPr>
              <a:t>表中。</a:t>
            </a:r>
          </a:p>
        </p:txBody>
      </p:sp>
      <p:sp>
        <p:nvSpPr>
          <p:cNvPr id="6" name="文本框 5"/>
          <p:cNvSpPr txBox="1"/>
          <p:nvPr/>
        </p:nvSpPr>
        <p:spPr>
          <a:xfrm>
            <a:off x="191344" y="6237312"/>
            <a:ext cx="3600400" cy="369332"/>
          </a:xfrm>
          <a:prstGeom prst="rect">
            <a:avLst/>
          </a:prstGeom>
          <a:noFill/>
        </p:spPr>
        <p:txBody>
          <a:bodyPr wrap="square" rtlCol="0">
            <a:spAutoFit/>
          </a:bodyPr>
          <a:lstStyle/>
          <a:p>
            <a:r>
              <a:rPr lang="zh-CN" altLang="en-US" b="1" dirty="0">
                <a:solidFill>
                  <a:schemeClr val="bg1"/>
                </a:solidFill>
                <a:latin typeface="Times New Roman" panose="02020603050405020304" pitchFamily="18" charset="0"/>
                <a:ea typeface="+mj-ea"/>
              </a:rPr>
              <a:t>    答案  </a:t>
            </a:r>
            <a:r>
              <a:rPr lang="en-US" altLang="zh-CN" b="1" dirty="0">
                <a:solidFill>
                  <a:schemeClr val="bg1"/>
                </a:solidFill>
                <a:latin typeface="Times New Roman" panose="02020603050405020304" pitchFamily="18" charset="0"/>
                <a:ea typeface="+mj-ea"/>
              </a:rPr>
              <a:t>  </a:t>
            </a:r>
            <a:r>
              <a:rPr lang="zh-CN" altLang="en-US" b="1" dirty="0">
                <a:solidFill>
                  <a:schemeClr val="bg1"/>
                </a:solidFill>
                <a:latin typeface="Times New Roman" panose="02020603050405020304" pitchFamily="18" charset="0"/>
                <a:ea typeface="+mj-ea"/>
              </a:rPr>
              <a:t>解析  </a:t>
            </a:r>
            <a:r>
              <a:rPr lang="en-US" altLang="zh-CN" b="1" dirty="0" smtClean="0">
                <a:solidFill>
                  <a:srgbClr val="0071C1"/>
                </a:solidFill>
                <a:latin typeface="Times New Roman" panose="02020603050405020304" pitchFamily="18" charset="0"/>
              </a:rPr>
              <a:t> </a:t>
            </a:r>
            <a:r>
              <a:rPr lang="en-US" altLang="zh-CN" b="1" dirty="0" smtClean="0">
                <a:solidFill>
                  <a:schemeClr val="bg1"/>
                </a:solidFill>
                <a:latin typeface="Times New Roman" panose="02020603050405020304" pitchFamily="18" charset="0"/>
              </a:rPr>
              <a:t> </a:t>
            </a:r>
            <a:r>
              <a:rPr lang="zh-CN" altLang="en-US" b="1" dirty="0">
                <a:solidFill>
                  <a:schemeClr val="bg1"/>
                </a:solidFill>
                <a:latin typeface="Times New Roman" panose="02020603050405020304" pitchFamily="18" charset="0"/>
              </a:rPr>
              <a:t>下一题</a:t>
            </a:r>
            <a:r>
              <a:rPr lang="zh-CN" altLang="en-US" b="1" dirty="0">
                <a:solidFill>
                  <a:schemeClr val="bg1"/>
                </a:solidFill>
                <a:latin typeface="Times New Roman" panose="02020603050405020304" pitchFamily="18" charset="0"/>
                <a:ea typeface="+mj-ea"/>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9" name="矩形 8"/>
          <p:cNvSpPr/>
          <p:nvPr/>
        </p:nvSpPr>
        <p:spPr>
          <a:xfrm>
            <a:off x="1055440"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2" name="矩形 11"/>
          <p:cNvSpPr/>
          <p:nvPr/>
        </p:nvSpPr>
        <p:spPr>
          <a:xfrm>
            <a:off x="1303636" y="1700808"/>
            <a:ext cx="9904932" cy="1323439"/>
          </a:xfrm>
          <a:prstGeom prst="rect">
            <a:avLst/>
          </a:prstGeom>
          <a:solidFill>
            <a:schemeClr val="bg2">
              <a:lumMod val="20000"/>
              <a:lumOff val="80000"/>
            </a:schemeClr>
          </a:solidFill>
        </p:spPr>
        <p:txBody>
          <a:bodyPr wrap="square">
            <a:spAutoFit/>
          </a:bodyPr>
          <a:lstStyle/>
          <a:p>
            <a:r>
              <a:rPr lang="en-US" altLang="zh-CN" sz="2000" b="1" dirty="0" smtClean="0">
                <a:solidFill>
                  <a:srgbClr val="333333"/>
                </a:solidFill>
                <a:latin typeface="Times New Roman" panose="02020603050405020304" pitchFamily="18" charset="0"/>
                <a:ea typeface="+mj-ea"/>
              </a:rPr>
              <a:t>【</a:t>
            </a:r>
            <a:r>
              <a:rPr lang="zh-CN" altLang="en-US" sz="2000" b="1" dirty="0" smtClean="0">
                <a:solidFill>
                  <a:srgbClr val="0071C1"/>
                </a:solidFill>
                <a:latin typeface="Times New Roman" panose="02020603050405020304" pitchFamily="18" charset="0"/>
                <a:ea typeface="+mj-ea"/>
              </a:rPr>
              <a:t>解析</a:t>
            </a:r>
            <a:r>
              <a:rPr lang="en-US" altLang="zh-CN" sz="2000" b="1" dirty="0" smtClean="0">
                <a:solidFill>
                  <a:srgbClr val="333333"/>
                </a:solidFill>
                <a:latin typeface="Times New Roman" panose="02020603050405020304" pitchFamily="18" charset="0"/>
                <a:ea typeface="+mj-ea"/>
              </a:rPr>
              <a:t>】</a:t>
            </a:r>
            <a:endParaRPr lang="en-US" altLang="zh-CN" sz="2000" b="1" dirty="0">
              <a:solidFill>
                <a:srgbClr val="333333"/>
              </a:solidFill>
              <a:latin typeface="Times New Roman" panose="02020603050405020304" pitchFamily="18" charset="0"/>
              <a:ea typeface="+mj-ea"/>
            </a:endParaRPr>
          </a:p>
          <a:p>
            <a:r>
              <a:rPr lang="en-US" altLang="zh-CN" sz="2000" b="1" dirty="0">
                <a:solidFill>
                  <a:srgbClr val="333333"/>
                </a:solidFill>
                <a:latin typeface="Times New Roman" panose="02020603050405020304" pitchFamily="18" charset="0"/>
                <a:ea typeface="+mj-ea"/>
              </a:rPr>
              <a:t>INSERT</a:t>
            </a:r>
          </a:p>
          <a:p>
            <a:r>
              <a:rPr lang="en-US" altLang="zh-CN" sz="2000" b="1" dirty="0" smtClean="0">
                <a:solidFill>
                  <a:srgbClr val="333333"/>
                </a:solidFill>
                <a:latin typeface="Times New Roman" panose="02020603050405020304" pitchFamily="18" charset="0"/>
                <a:ea typeface="+mj-ea"/>
              </a:rPr>
              <a:t>INTO  </a:t>
            </a:r>
            <a:r>
              <a:rPr lang="en-US" altLang="zh-CN" sz="2000" b="1" dirty="0">
                <a:solidFill>
                  <a:srgbClr val="333333"/>
                </a:solidFill>
                <a:latin typeface="Times New Roman" panose="02020603050405020304" pitchFamily="18" charset="0"/>
                <a:ea typeface="+mj-ea"/>
              </a:rPr>
              <a:t>Student</a:t>
            </a:r>
          </a:p>
          <a:p>
            <a:r>
              <a:rPr lang="en-US" altLang="zh-CN" sz="2000" b="1" dirty="0" smtClean="0">
                <a:solidFill>
                  <a:srgbClr val="333333"/>
                </a:solidFill>
                <a:latin typeface="Times New Roman" panose="02020603050405020304" pitchFamily="18" charset="0"/>
                <a:ea typeface="+mj-ea"/>
              </a:rPr>
              <a:t>VALUES </a:t>
            </a:r>
            <a:r>
              <a:rPr lang="en-US" altLang="zh-CN" sz="2000" b="1" dirty="0">
                <a:solidFill>
                  <a:srgbClr val="333333"/>
                </a:solidFill>
                <a:latin typeface="Times New Roman" panose="02020603050405020304" pitchFamily="18" charset="0"/>
                <a:ea typeface="+mj-ea"/>
              </a:rPr>
              <a:t>('201215126','</a:t>
            </a:r>
            <a:r>
              <a:rPr lang="zh-CN" altLang="en-US" sz="2000" b="1" dirty="0">
                <a:solidFill>
                  <a:srgbClr val="333333"/>
                </a:solidFill>
                <a:latin typeface="Times New Roman" panose="02020603050405020304" pitchFamily="18" charset="0"/>
                <a:ea typeface="+mj-ea"/>
              </a:rPr>
              <a:t>张成民</a:t>
            </a:r>
            <a:r>
              <a:rPr lang="en-US" altLang="zh-CN" sz="2000" b="1" dirty="0">
                <a:solidFill>
                  <a:srgbClr val="333333"/>
                </a:solidFill>
                <a:latin typeface="Times New Roman" panose="02020603050405020304" pitchFamily="18" charset="0"/>
                <a:ea typeface="+mj-ea"/>
              </a:rPr>
              <a:t>','</a:t>
            </a:r>
            <a:r>
              <a:rPr lang="zh-CN" altLang="en-US" sz="2000" b="1" dirty="0">
                <a:solidFill>
                  <a:srgbClr val="333333"/>
                </a:solidFill>
                <a:latin typeface="Times New Roman" panose="02020603050405020304" pitchFamily="18" charset="0"/>
                <a:ea typeface="+mj-ea"/>
              </a:rPr>
              <a:t>男’</a:t>
            </a:r>
            <a:r>
              <a:rPr lang="en-US" altLang="zh-CN" sz="2000" b="1" dirty="0">
                <a:solidFill>
                  <a:srgbClr val="333333"/>
                </a:solidFill>
                <a:latin typeface="Times New Roman" panose="02020603050405020304" pitchFamily="18" charset="0"/>
                <a:ea typeface="+mj-ea"/>
              </a:rPr>
              <a:t>,18,'CS'); </a:t>
            </a:r>
          </a:p>
        </p:txBody>
      </p:sp>
    </p:spTree>
    <p:extLst>
      <p:ext uri="{BB962C8B-B14F-4D97-AF65-F5344CB8AC3E}">
        <p14:creationId xmlns:p14="http://schemas.microsoft.com/office/powerpoint/2010/main" val="18740865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12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600"/>
                                        <p:tgtEl>
                                          <p:spTgt spid="9"/>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47" presetClass="entr" presetSubtype="0" fill="hold" grpId="0" nodeType="withEffect">
                                  <p:stCondLst>
                                    <p:cond delay="4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9"/>
                  </p:tgtEl>
                </p:cond>
              </p:nextCondLst>
            </p:seq>
          </p:childTnLst>
        </p:cTn>
      </p:par>
    </p:tnLst>
    <p:bldLst>
      <p:bldP spid="2" grpId="0"/>
      <p:bldP spid="4" grpId="0"/>
      <p:bldP spid="6" grpId="0"/>
      <p:bldP spid="9"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40465" y="251937"/>
            <a:ext cx="3311071"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ea typeface="华文行楷" panose="02010800040101010101" pitchFamily="2" charset="-122"/>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sp>
        <p:nvSpPr>
          <p:cNvPr id="15" name="任意多边形: 形状 7">
            <a:extLst>
              <a:ext uri="{FF2B5EF4-FFF2-40B4-BE49-F238E27FC236}">
                <a16:creationId xmlns:a16="http://schemas.microsoft.com/office/drawing/2014/main" id="{BD9CB990-13E2-42A0-81A3-7AAEBE5F15D0}"/>
              </a:ext>
            </a:extLst>
          </p:cNvPr>
          <p:cNvSpPr/>
          <p:nvPr/>
        </p:nvSpPr>
        <p:spPr>
          <a:xfrm flipV="1">
            <a:off x="4102377" y="3592224"/>
            <a:ext cx="1072631" cy="1307267"/>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Times New Roman" panose="02020603050405020304" pitchFamily="18" charset="0"/>
              <a:ea typeface="宋体" panose="02010600030101010101" pitchFamily="2" charset="-122"/>
            </a:endParaRPr>
          </a:p>
        </p:txBody>
      </p:sp>
      <p:sp>
        <p:nvSpPr>
          <p:cNvPr id="16" name="任意多边形: 形状 9">
            <a:extLst>
              <a:ext uri="{FF2B5EF4-FFF2-40B4-BE49-F238E27FC236}">
                <a16:creationId xmlns:a16="http://schemas.microsoft.com/office/drawing/2014/main" id="{899DC2E1-8563-43F8-A3A6-F25B068CC762}"/>
              </a:ext>
            </a:extLst>
          </p:cNvPr>
          <p:cNvSpPr/>
          <p:nvPr/>
        </p:nvSpPr>
        <p:spPr>
          <a:xfrm>
            <a:off x="4102377" y="2235037"/>
            <a:ext cx="1072631" cy="1357188"/>
          </a:xfrm>
          <a:custGeom>
            <a:avLst/>
            <a:gdLst>
              <a:gd name="connsiteX0" fmla="*/ 0 w 271118"/>
              <a:gd name="connsiteY0" fmla="*/ 1602098 h 1602098"/>
              <a:gd name="connsiteX1" fmla="*/ 135559 w 271118"/>
              <a:gd name="connsiteY1" fmla="*/ 1602098 h 1602098"/>
              <a:gd name="connsiteX2" fmla="*/ 135559 w 271118"/>
              <a:gd name="connsiteY2" fmla="*/ 0 h 1602098"/>
              <a:gd name="connsiteX3" fmla="*/ 271118 w 271118"/>
              <a:gd name="connsiteY3" fmla="*/ 0 h 1602098"/>
            </a:gdLst>
            <a:ahLst/>
            <a:cxnLst>
              <a:cxn ang="0">
                <a:pos x="connsiteX0" y="connsiteY0"/>
              </a:cxn>
              <a:cxn ang="0">
                <a:pos x="connsiteX1" y="connsiteY1"/>
              </a:cxn>
              <a:cxn ang="0">
                <a:pos x="connsiteX2" y="connsiteY2"/>
              </a:cxn>
              <a:cxn ang="0">
                <a:pos x="connsiteX3" y="connsiteY3"/>
              </a:cxn>
            </a:cxnLst>
            <a:rect l="l" t="t" r="r" b="b"/>
            <a:pathLst>
              <a:path w="271118" h="1602098">
                <a:moveTo>
                  <a:pt x="0" y="1602098"/>
                </a:moveTo>
                <a:lnTo>
                  <a:pt x="135559" y="1602098"/>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637" tIns="760427" rIns="107638" bIns="760428" numCol="1" spcCol="1270" anchor="ctr" anchorCtr="0">
            <a:noAutofit/>
          </a:bodyPr>
          <a:lstStyle/>
          <a:p>
            <a:pPr marL="0" lvl="0" indent="0" algn="ctr" defTabSz="266700">
              <a:lnSpc>
                <a:spcPct val="90000"/>
              </a:lnSpc>
              <a:spcBef>
                <a:spcPct val="0"/>
              </a:spcBef>
              <a:spcAft>
                <a:spcPct val="35000"/>
              </a:spcAft>
              <a:buNone/>
            </a:pPr>
            <a:endParaRPr lang="zh-CN" altLang="en-US" sz="600" b="1" kern="1200">
              <a:latin typeface="Times New Roman" panose="02020603050405020304" pitchFamily="18" charset="0"/>
              <a:ea typeface="宋体" panose="02010600030101010101" pitchFamily="2" charset="-122"/>
            </a:endParaRPr>
          </a:p>
        </p:txBody>
      </p:sp>
      <p:sp>
        <p:nvSpPr>
          <p:cNvPr id="17" name="任意多边形: 形状 18">
            <a:extLst>
              <a:ext uri="{FF2B5EF4-FFF2-40B4-BE49-F238E27FC236}">
                <a16:creationId xmlns:a16="http://schemas.microsoft.com/office/drawing/2014/main" id="{EAA0F50C-8B96-4C4D-8916-94512BA0A5CD}"/>
              </a:ext>
            </a:extLst>
          </p:cNvPr>
          <p:cNvSpPr/>
          <p:nvPr/>
        </p:nvSpPr>
        <p:spPr>
          <a:xfrm>
            <a:off x="5164742" y="1977393"/>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latin typeface="Times New Roman" panose="02020603050405020304" pitchFamily="18" charset="0"/>
                <a:ea typeface="宋体" panose="02010600030101010101" pitchFamily="2" charset="-122"/>
              </a:rPr>
              <a:t>插入数据</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18" name="任意多边形: 形状 19">
            <a:extLst>
              <a:ext uri="{FF2B5EF4-FFF2-40B4-BE49-F238E27FC236}">
                <a16:creationId xmlns:a16="http://schemas.microsoft.com/office/drawing/2014/main" id="{D996A04C-6E6E-4438-B136-9F955F24970D}"/>
              </a:ext>
            </a:extLst>
          </p:cNvPr>
          <p:cNvSpPr/>
          <p:nvPr/>
        </p:nvSpPr>
        <p:spPr>
          <a:xfrm>
            <a:off x="5164742" y="3345869"/>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smtClean="0">
                <a:solidFill>
                  <a:schemeClr val="tx1"/>
                </a:solidFill>
                <a:latin typeface="Times New Roman" panose="02020603050405020304" pitchFamily="18" charset="0"/>
                <a:ea typeface="宋体" panose="02010600030101010101" pitchFamily="2" charset="-122"/>
              </a:rPr>
              <a:t>修改数据</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19" name="任意多边形: 形状 20">
            <a:extLst>
              <a:ext uri="{FF2B5EF4-FFF2-40B4-BE49-F238E27FC236}">
                <a16:creationId xmlns:a16="http://schemas.microsoft.com/office/drawing/2014/main" id="{5FA6CFF9-5C99-4672-A614-93F0F11F7777}"/>
              </a:ext>
            </a:extLst>
          </p:cNvPr>
          <p:cNvSpPr/>
          <p:nvPr/>
        </p:nvSpPr>
        <p:spPr>
          <a:xfrm>
            <a:off x="5164742" y="4738550"/>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smtClean="0">
                <a:solidFill>
                  <a:schemeClr val="tx1"/>
                </a:solidFill>
                <a:latin typeface="Times New Roman" panose="02020603050405020304" pitchFamily="18" charset="0"/>
                <a:ea typeface="宋体" panose="02010600030101010101" pitchFamily="2" charset="-122"/>
              </a:rPr>
              <a:t>删除数据</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grpSp>
        <p:nvGrpSpPr>
          <p:cNvPr id="20" name="组合 19"/>
          <p:cNvGrpSpPr/>
          <p:nvPr/>
        </p:nvGrpSpPr>
        <p:grpSpPr>
          <a:xfrm>
            <a:off x="3513649" y="1977393"/>
            <a:ext cx="570889" cy="3323815"/>
            <a:chOff x="4583832" y="1977393"/>
            <a:chExt cx="709730" cy="3323815"/>
          </a:xfrm>
        </p:grpSpPr>
        <p:sp>
          <p:nvSpPr>
            <p:cNvPr id="21" name="任意多边形: 形状 17">
              <a:extLst>
                <a:ext uri="{FF2B5EF4-FFF2-40B4-BE49-F238E27FC236}">
                  <a16:creationId xmlns:a16="http://schemas.microsoft.com/office/drawing/2014/main" id="{4F2B87D4-D960-4F9C-8C0D-46581EA3EFA3}"/>
                </a:ext>
              </a:extLst>
            </p:cNvPr>
            <p:cNvSpPr/>
            <p:nvPr/>
          </p:nvSpPr>
          <p:spPr>
            <a:xfrm>
              <a:off x="4583832" y="1977393"/>
              <a:ext cx="709730" cy="3323815"/>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a:solidFill>
                <a:srgbClr val="0071C1"/>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120000"/>
                </a:lnSpc>
                <a:spcBef>
                  <a:spcPct val="0"/>
                </a:spcBef>
                <a:spcAft>
                  <a:spcPct val="35000"/>
                </a:spcAft>
                <a:buNone/>
              </a:pP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22" name="文本框 21"/>
            <p:cNvSpPr txBox="1"/>
            <p:nvPr/>
          </p:nvSpPr>
          <p:spPr>
            <a:xfrm>
              <a:off x="4664655" y="2515915"/>
              <a:ext cx="432049" cy="2246769"/>
            </a:xfrm>
            <a:prstGeom prst="rect">
              <a:avLst/>
            </a:prstGeom>
            <a:noFill/>
          </p:spPr>
          <p:txBody>
            <a:bodyPr wrap="square" rtlCol="0">
              <a:spAutoFit/>
            </a:bodyPr>
            <a:lstStyle/>
            <a:p>
              <a:r>
                <a:rPr lang="zh-CN" altLang="en-US" sz="2000" b="1" dirty="0">
                  <a:latin typeface="Times New Roman" panose="02020603050405020304" pitchFamily="18" charset="0"/>
                </a:rPr>
                <a:t>数</a:t>
              </a:r>
              <a:endParaRPr lang="en-US" altLang="zh-CN" sz="2000" b="1" dirty="0" smtClean="0">
                <a:latin typeface="Times New Roman" panose="02020603050405020304" pitchFamily="18" charset="0"/>
              </a:endParaRPr>
            </a:p>
            <a:p>
              <a:endParaRPr lang="en-US" altLang="zh-CN" sz="2000" b="1" dirty="0">
                <a:latin typeface="Times New Roman" panose="02020603050405020304" pitchFamily="18" charset="0"/>
              </a:endParaRPr>
            </a:p>
            <a:p>
              <a:r>
                <a:rPr lang="zh-CN" altLang="en-US" sz="2000" b="1" dirty="0" smtClean="0">
                  <a:latin typeface="Times New Roman" panose="02020603050405020304" pitchFamily="18" charset="0"/>
                </a:rPr>
                <a:t>据</a:t>
              </a:r>
              <a:endParaRPr lang="en-US" altLang="zh-CN" sz="2000" b="1" dirty="0" smtClean="0">
                <a:latin typeface="Times New Roman" panose="02020603050405020304" pitchFamily="18" charset="0"/>
              </a:endParaRPr>
            </a:p>
            <a:p>
              <a:endParaRPr lang="en-US" altLang="zh-CN" sz="2000" b="1" dirty="0">
                <a:latin typeface="Times New Roman" panose="02020603050405020304" pitchFamily="18" charset="0"/>
              </a:endParaRPr>
            </a:p>
            <a:p>
              <a:r>
                <a:rPr lang="zh-CN" altLang="en-US" sz="2000" b="1" dirty="0" smtClean="0">
                  <a:latin typeface="Times New Roman" panose="02020603050405020304" pitchFamily="18" charset="0"/>
                </a:rPr>
                <a:t>更</a:t>
              </a:r>
              <a:endParaRPr lang="en-US" altLang="zh-CN" sz="2000" b="1" dirty="0" smtClean="0">
                <a:latin typeface="Times New Roman" panose="02020603050405020304" pitchFamily="18" charset="0"/>
              </a:endParaRPr>
            </a:p>
            <a:p>
              <a:endParaRPr lang="en-US" altLang="zh-CN" sz="2000" b="1" dirty="0">
                <a:latin typeface="Times New Roman" panose="02020603050405020304" pitchFamily="18" charset="0"/>
              </a:endParaRPr>
            </a:p>
            <a:p>
              <a:r>
                <a:rPr lang="zh-CN" altLang="en-US" sz="2000" b="1" dirty="0" smtClean="0">
                  <a:latin typeface="Times New Roman" panose="02020603050405020304" pitchFamily="18" charset="0"/>
                </a:rPr>
                <a:t>新</a:t>
              </a:r>
            </a:p>
          </p:txBody>
        </p:sp>
      </p:grpSp>
      <p:cxnSp>
        <p:nvCxnSpPr>
          <p:cNvPr id="23" name="直接连接符 22"/>
          <p:cNvCxnSpPr/>
          <p:nvPr/>
        </p:nvCxnSpPr>
        <p:spPr bwMode="auto">
          <a:xfrm>
            <a:off x="4102377" y="3592225"/>
            <a:ext cx="1057519" cy="0"/>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Voic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4760" y="3225800"/>
            <a:ext cx="406400" cy="406400"/>
          </a:xfrm>
          <a:prstGeom prst="rect">
            <a:avLst/>
          </a:prstGeom>
        </p:spPr>
      </p:pic>
    </p:spTree>
    <p:extLst>
      <p:ext uri="{BB962C8B-B14F-4D97-AF65-F5344CB8AC3E}">
        <p14:creationId xmlns:p14="http://schemas.microsoft.com/office/powerpoint/2010/main" val="758840705"/>
      </p:ext>
    </p:extLst>
  </p:cSld>
  <p:clrMapOvr>
    <a:masterClrMapping/>
  </p:clrMapOvr>
  <mc:AlternateContent xmlns:mc="http://schemas.openxmlformats.org/markup-compatibility/2006" xmlns:p14="http://schemas.microsoft.com/office/powerpoint/2010/main">
    <mc:Choice Requires="p14">
      <p:transition p14:dur="10" advTm="16000"/>
    </mc:Choice>
    <mc:Fallback xmlns="">
      <p:transition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654" fill="hold"/>
                                        <p:tgtEl>
                                          <p:spTgt spid="2"/>
                                        </p:tgtEl>
                                      </p:cBhvr>
                                    </p:cmd>
                                  </p:childTnLst>
                                </p:cTn>
                              </p:par>
                              <p:par>
                                <p:cTn id="7" presetID="22" presetClass="entr" presetSubtype="1"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wipe(up)">
                                      <p:cBhvr>
                                        <p:cTn id="9" dur="1100"/>
                                        <p:tgtEl>
                                          <p:spTgt spid="20"/>
                                        </p:tgtEl>
                                      </p:cBhvr>
                                    </p:animEffect>
                                  </p:childTnLst>
                                </p:cTn>
                              </p:par>
                              <p:par>
                                <p:cTn id="10" presetID="22" presetClass="entr" presetSubtype="8" fill="hold" grpId="0" nodeType="withEffect">
                                  <p:stCondLst>
                                    <p:cond delay="210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grpId="0" nodeType="withEffect">
                                  <p:stCondLst>
                                    <p:cond delay="290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1000"/>
                                        <p:tgtEl>
                                          <p:spTgt spid="17"/>
                                        </p:tgtEl>
                                      </p:cBhvr>
                                    </p:animEffect>
                                  </p:childTnLst>
                                </p:cTn>
                              </p:par>
                              <p:par>
                                <p:cTn id="16" presetID="22" presetClass="entr" presetSubtype="8" fill="hold" nodeType="withEffect">
                                  <p:stCondLst>
                                    <p:cond delay="540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1100"/>
                                        <p:tgtEl>
                                          <p:spTgt spid="23"/>
                                        </p:tgtEl>
                                      </p:cBhvr>
                                    </p:animEffect>
                                  </p:childTnLst>
                                </p:cTn>
                              </p:par>
                              <p:par>
                                <p:cTn id="19" presetID="22" presetClass="entr" presetSubtype="8" fill="hold" grpId="0" nodeType="withEffect">
                                  <p:stCondLst>
                                    <p:cond delay="700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1000"/>
                                        <p:tgtEl>
                                          <p:spTgt spid="18"/>
                                        </p:tgtEl>
                                      </p:cBhvr>
                                    </p:animEffect>
                                  </p:childTnLst>
                                </p:cTn>
                              </p:par>
                              <p:par>
                                <p:cTn id="22" presetID="22" presetClass="entr" presetSubtype="8" fill="hold" grpId="0" nodeType="withEffect">
                                  <p:stCondLst>
                                    <p:cond delay="880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grpId="0" nodeType="withEffect">
                                  <p:stCondLst>
                                    <p:cond delay="950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375180A-9AB0-422C-82C3-1ACB04171484}"/>
              </a:ext>
            </a:extLst>
          </p:cNvPr>
          <p:cNvSpPr txBox="1"/>
          <p:nvPr/>
        </p:nvSpPr>
        <p:spPr>
          <a:xfrm>
            <a:off x="4977745" y="3075057"/>
            <a:ext cx="2236510" cy="707886"/>
          </a:xfrm>
          <a:prstGeom prst="rect">
            <a:avLst/>
          </a:prstGeom>
          <a:noFill/>
        </p:spPr>
        <p:txBody>
          <a:bodyPr wrap="none" rtlCol="0">
            <a:spAutoFit/>
          </a:bodyPr>
          <a:lstStyle/>
          <a:p>
            <a:r>
              <a:rPr lang="zh-CN" altLang="en-US" sz="4000" b="1" dirty="0">
                <a:solidFill>
                  <a:schemeClr val="bg1"/>
                </a:solidFill>
                <a:latin typeface="Times New Roman" panose="02020603050405020304" pitchFamily="18" charset="0"/>
                <a:ea typeface="华文中宋" panose="02010600040101010101" pitchFamily="2" charset="-122"/>
              </a:rPr>
              <a:t>谢谢观赏</a:t>
            </a:r>
          </a:p>
        </p:txBody>
      </p:sp>
    </p:spTree>
    <p:extLst>
      <p:ext uri="{BB962C8B-B14F-4D97-AF65-F5344CB8AC3E}">
        <p14:creationId xmlns:p14="http://schemas.microsoft.com/office/powerpoint/2010/main" val="1704475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插入数据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插入元组</a:t>
            </a:r>
            <a:endParaRPr lang="zh-CN" altLang="en-US" sz="2400" b="1" dirty="0">
              <a:latin typeface="Times New Roman" panose="02020603050405020304" pitchFamily="18" charset="0"/>
            </a:endParaRPr>
          </a:p>
        </p:txBody>
      </p:sp>
      <p:sp>
        <p:nvSpPr>
          <p:cNvPr id="24" name="Text Box 1052"/>
          <p:cNvSpPr txBox="1">
            <a:spLocks noChangeArrowheads="1"/>
          </p:cNvSpPr>
          <p:nvPr/>
        </p:nvSpPr>
        <p:spPr bwMode="auto">
          <a:xfrm>
            <a:off x="1631504" y="3362216"/>
            <a:ext cx="9145016" cy="30162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功能：将</a:t>
            </a:r>
            <a:r>
              <a:rPr lang="zh-CN" altLang="en-US" sz="2000" dirty="0">
                <a:latin typeface="Times New Roman" panose="02020603050405020304" pitchFamily="18" charset="0"/>
              </a:rPr>
              <a:t>新元组插入指定表</a:t>
            </a:r>
            <a:r>
              <a:rPr lang="zh-CN" altLang="en-US" sz="2000" dirty="0" smtClean="0">
                <a:latin typeface="Times New Roman" panose="02020603050405020304" pitchFamily="18" charset="0"/>
              </a:rPr>
              <a:t>中</a:t>
            </a:r>
            <a:endParaRPr lang="en-US" altLang="zh-CN" sz="2000" dirty="0" smtClean="0">
              <a:latin typeface="Times New Roman" panose="02020603050405020304" pitchFamily="18" charset="0"/>
            </a:endParaRP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INTO</a:t>
            </a:r>
            <a:r>
              <a:rPr lang="zh-CN" altLang="en-US" sz="2000" dirty="0">
                <a:latin typeface="Times New Roman" panose="02020603050405020304" pitchFamily="18" charset="0"/>
              </a:rPr>
              <a:t>子句</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指定要插入数据的表名及属性列</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属性列的顺序可与表定义中的顺序不一致</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没有指定属性列：表示要插入的是一条完整的元组，且属性列属性与表定义中的顺序一致</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指定部分属性列：插入的元组在其余属性列上取</a:t>
            </a:r>
            <a:r>
              <a:rPr lang="zh-CN" altLang="en-US" sz="2000" dirty="0" smtClean="0">
                <a:latin typeface="Times New Roman" panose="02020603050405020304" pitchFamily="18" charset="0"/>
              </a:rPr>
              <a:t>空值</a:t>
            </a:r>
            <a:endParaRPr lang="zh-CN" altLang="en-US" sz="2000" dirty="0">
              <a:latin typeface="Times New Roman" panose="02020603050405020304" pitchFamily="18" charset="0"/>
            </a:endParaRPr>
          </a:p>
        </p:txBody>
      </p:sp>
      <p:sp>
        <p:nvSpPr>
          <p:cNvPr id="11" name="Text Box 1052"/>
          <p:cNvSpPr txBox="1">
            <a:spLocks noChangeArrowheads="1"/>
          </p:cNvSpPr>
          <p:nvPr/>
        </p:nvSpPr>
        <p:spPr bwMode="auto">
          <a:xfrm>
            <a:off x="2531604" y="1927950"/>
            <a:ext cx="7128792" cy="1323439"/>
          </a:xfrm>
          <a:prstGeom prst="rect">
            <a:avLst/>
          </a:prstGeom>
          <a:noFill/>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1080000" eaLnBrk="1" hangingPunct="1">
              <a:spcBef>
                <a:spcPct val="50000"/>
              </a:spcBef>
              <a:buSzTx/>
              <a:buNone/>
            </a:pPr>
            <a:r>
              <a:rPr lang="en-US" altLang="zh-CN" sz="2000" dirty="0">
                <a:latin typeface="Times New Roman" panose="02020603050405020304" pitchFamily="18" charset="0"/>
              </a:rPr>
              <a:t>INSERT</a:t>
            </a:r>
          </a:p>
          <a:p>
            <a:pPr marL="0" indent="1080000" eaLnBrk="1" hangingPunct="1">
              <a:spcBef>
                <a:spcPct val="50000"/>
              </a:spcBef>
              <a:buSzTx/>
              <a:buNone/>
            </a:pPr>
            <a:r>
              <a:rPr lang="en-US" altLang="zh-CN" sz="2000" dirty="0" smtClean="0">
                <a:latin typeface="Times New Roman" panose="02020603050405020304" pitchFamily="18" charset="0"/>
              </a:rPr>
              <a:t>INTO </a:t>
            </a:r>
            <a:r>
              <a:rPr lang="en-US" altLang="zh-CN" sz="2000" dirty="0">
                <a:latin typeface="Times New Roman" panose="02020603050405020304" pitchFamily="18" charset="0"/>
              </a:rPr>
              <a:t>&lt;</a:t>
            </a:r>
            <a:r>
              <a:rPr lang="zh-CN" altLang="en-US" sz="2000" dirty="0">
                <a:latin typeface="Times New Roman" panose="02020603050405020304" pitchFamily="18" charset="0"/>
              </a:rPr>
              <a:t>表名</a:t>
            </a:r>
            <a:r>
              <a:rPr lang="en-US" altLang="zh-CN" sz="2000" dirty="0">
                <a:latin typeface="Times New Roman" panose="02020603050405020304" pitchFamily="18" charset="0"/>
              </a:rPr>
              <a:t>&gt; [(&lt;</a:t>
            </a:r>
            <a:r>
              <a:rPr lang="zh-CN" altLang="en-US" sz="2000" dirty="0">
                <a:latin typeface="Times New Roman" panose="02020603050405020304" pitchFamily="18" charset="0"/>
              </a:rPr>
              <a:t>属性列</a:t>
            </a:r>
            <a:r>
              <a:rPr lang="en-US" altLang="zh-CN" sz="2000" dirty="0">
                <a:latin typeface="Times New Roman" panose="02020603050405020304" pitchFamily="18" charset="0"/>
              </a:rPr>
              <a:t>1&gt;[,&lt;</a:t>
            </a:r>
            <a:r>
              <a:rPr lang="zh-CN" altLang="en-US" sz="2000" dirty="0">
                <a:latin typeface="Times New Roman" panose="02020603050405020304" pitchFamily="18" charset="0"/>
              </a:rPr>
              <a:t>属性列</a:t>
            </a:r>
            <a:r>
              <a:rPr lang="en-US" altLang="zh-CN" sz="2000" dirty="0">
                <a:latin typeface="Times New Roman" panose="02020603050405020304" pitchFamily="18" charset="0"/>
              </a:rPr>
              <a:t>2 &gt;…)]</a:t>
            </a:r>
          </a:p>
          <a:p>
            <a:pPr marL="0" indent="1080000" eaLnBrk="1" hangingPunct="1">
              <a:spcBef>
                <a:spcPct val="50000"/>
              </a:spcBef>
              <a:buSzTx/>
              <a:buNone/>
            </a:pPr>
            <a:r>
              <a:rPr lang="en-US" altLang="zh-CN" sz="2000" dirty="0" smtClean="0">
                <a:latin typeface="Times New Roman" panose="02020603050405020304" pitchFamily="18" charset="0"/>
              </a:rPr>
              <a:t>VALUES </a:t>
            </a:r>
            <a:r>
              <a:rPr lang="en-US" altLang="zh-CN" sz="2000" dirty="0">
                <a:latin typeface="Times New Roman" panose="02020603050405020304" pitchFamily="18" charset="0"/>
              </a:rPr>
              <a:t>(&lt;</a:t>
            </a:r>
            <a:r>
              <a:rPr lang="zh-CN" altLang="en-US" sz="2000" dirty="0">
                <a:latin typeface="Times New Roman" panose="02020603050405020304" pitchFamily="18" charset="0"/>
              </a:rPr>
              <a:t>常量</a:t>
            </a:r>
            <a:r>
              <a:rPr lang="en-US" altLang="zh-CN" sz="2000" dirty="0">
                <a:latin typeface="Times New Roman" panose="02020603050405020304" pitchFamily="18" charset="0"/>
              </a:rPr>
              <a:t>1&gt; [,&lt;</a:t>
            </a:r>
            <a:r>
              <a:rPr lang="zh-CN" altLang="en-US" sz="2000" dirty="0">
                <a:latin typeface="Times New Roman" panose="02020603050405020304" pitchFamily="18" charset="0"/>
              </a:rPr>
              <a:t>常量</a:t>
            </a:r>
            <a:r>
              <a:rPr lang="en-US" altLang="zh-CN" sz="2000" dirty="0">
                <a:latin typeface="Times New Roman" panose="02020603050405020304" pitchFamily="18" charset="0"/>
              </a:rPr>
              <a:t>2&gt;]… );</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语句格式</a:t>
            </a:r>
            <a:endParaRPr lang="zh-CN" altLang="en-US" sz="2000" dirty="0">
              <a:latin typeface="Times New Roman" panose="02020603050405020304" pitchFamily="18" charset="0"/>
            </a:endParaRPr>
          </a:p>
        </p:txBody>
      </p:sp>
      <p:sp>
        <p:nvSpPr>
          <p:cNvPr id="6" name="文本框 5"/>
          <p:cNvSpPr txBox="1"/>
          <p:nvPr/>
        </p:nvSpPr>
        <p:spPr>
          <a:xfrm>
            <a:off x="1625595" y="2088748"/>
            <a:ext cx="1385751" cy="400110"/>
          </a:xfrm>
          <a:prstGeom prst="rect">
            <a:avLst/>
          </a:prstGeom>
          <a:noFill/>
        </p:spPr>
        <p:txBody>
          <a:bodyPr wrap="square" rtlCol="0">
            <a:spAutoFit/>
          </a:bodyPr>
          <a:lstStyle/>
          <a:p>
            <a:r>
              <a:rPr lang="zh-CN" altLang="en-US" sz="2000" b="1" dirty="0" smtClean="0">
                <a:solidFill>
                  <a:srgbClr val="0071C1"/>
                </a:solidFill>
                <a:latin typeface="宋体" panose="02010600030101010101" pitchFamily="2" charset="-122"/>
              </a:rPr>
              <a:t>插入语句</a:t>
            </a:r>
            <a:endParaRPr lang="zh-CN" altLang="en-US" sz="2000" b="1" baseline="0" dirty="0" smtClean="0">
              <a:solidFill>
                <a:srgbClr val="0071C1"/>
              </a:solidFill>
              <a:latin typeface="宋体" panose="02010600030101010101" pitchFamily="2" charset="-122"/>
            </a:endParaRPr>
          </a:p>
        </p:txBody>
      </p:sp>
      <p:sp>
        <p:nvSpPr>
          <p:cNvPr id="7" name="左大括号 6"/>
          <p:cNvSpPr/>
          <p:nvPr/>
        </p:nvSpPr>
        <p:spPr bwMode="auto">
          <a:xfrm>
            <a:off x="3083434" y="1604727"/>
            <a:ext cx="173665" cy="1368152"/>
          </a:xfrm>
          <a:prstGeom prst="leftBrac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3" name="文本框 12"/>
          <p:cNvSpPr txBox="1"/>
          <p:nvPr/>
        </p:nvSpPr>
        <p:spPr>
          <a:xfrm>
            <a:off x="3541458" y="1423456"/>
            <a:ext cx="2399644" cy="400110"/>
          </a:xfrm>
          <a:prstGeom prst="rect">
            <a:avLst/>
          </a:prstGeom>
          <a:noFill/>
        </p:spPr>
        <p:txBody>
          <a:bodyPr wrap="square" rtlCol="0">
            <a:spAutoFit/>
          </a:bodyPr>
          <a:lstStyle/>
          <a:p>
            <a:r>
              <a:rPr lang="zh-CN" altLang="en-US" sz="2000" b="1" dirty="0" smtClean="0">
                <a:solidFill>
                  <a:srgbClr val="0071C1"/>
                </a:solidFill>
                <a:latin typeface="宋体" panose="02010600030101010101" pitchFamily="2" charset="-122"/>
              </a:rPr>
              <a:t>插入一个元组</a:t>
            </a:r>
            <a:endParaRPr lang="zh-CN" altLang="en-US" sz="2000" b="1" baseline="0" dirty="0" smtClean="0">
              <a:solidFill>
                <a:srgbClr val="0071C1"/>
              </a:solidFill>
              <a:latin typeface="宋体" panose="02010600030101010101" pitchFamily="2" charset="-122"/>
            </a:endParaRPr>
          </a:p>
        </p:txBody>
      </p:sp>
      <p:sp>
        <p:nvSpPr>
          <p:cNvPr id="14" name="文本框 13"/>
          <p:cNvSpPr txBox="1"/>
          <p:nvPr/>
        </p:nvSpPr>
        <p:spPr>
          <a:xfrm>
            <a:off x="3541458" y="2683544"/>
            <a:ext cx="2399644" cy="400110"/>
          </a:xfrm>
          <a:prstGeom prst="rect">
            <a:avLst/>
          </a:prstGeom>
          <a:noFill/>
        </p:spPr>
        <p:txBody>
          <a:bodyPr wrap="square" rtlCol="0">
            <a:spAutoFit/>
          </a:bodyPr>
          <a:lstStyle/>
          <a:p>
            <a:r>
              <a:rPr lang="zh-CN" altLang="en-US" sz="2000" b="1" dirty="0" smtClean="0">
                <a:solidFill>
                  <a:srgbClr val="0071C1"/>
                </a:solidFill>
                <a:latin typeface="宋体" panose="02010600030101010101" pitchFamily="2" charset="-122"/>
              </a:rPr>
              <a:t>插入子查询的结果</a:t>
            </a:r>
            <a:endParaRPr lang="zh-CN" altLang="en-US" sz="2000" b="1" baseline="0" dirty="0" smtClean="0">
              <a:solidFill>
                <a:srgbClr val="0071C1"/>
              </a:solidFill>
              <a:latin typeface="宋体" panose="02010600030101010101" pitchFamily="2" charset="-122"/>
            </a:endParaRPr>
          </a:p>
        </p:txBody>
      </p:sp>
      <p:sp>
        <p:nvSpPr>
          <p:cNvPr id="15" name="文本框 14"/>
          <p:cNvSpPr txBox="1"/>
          <p:nvPr/>
        </p:nvSpPr>
        <p:spPr>
          <a:xfrm>
            <a:off x="6096000" y="2683544"/>
            <a:ext cx="1739882" cy="369332"/>
          </a:xfrm>
          <a:prstGeom prst="rect">
            <a:avLst/>
          </a:prstGeom>
          <a:noFill/>
        </p:spPr>
        <p:txBody>
          <a:bodyPr wrap="square" rtlCol="0">
            <a:spAutoFit/>
          </a:bodyPr>
          <a:lstStyle/>
          <a:p>
            <a:r>
              <a:rPr lang="zh-CN" altLang="en-US" b="1" dirty="0" smtClean="0">
                <a:solidFill>
                  <a:srgbClr val="FF0000"/>
                </a:solidFill>
                <a:latin typeface="宋体" panose="02010600030101010101" pitchFamily="2" charset="-122"/>
              </a:rPr>
              <a:t>插入多个元组</a:t>
            </a:r>
            <a:endParaRPr lang="zh-CN" altLang="en-US" b="1" baseline="0" dirty="0" smtClean="0">
              <a:solidFill>
                <a:srgbClr val="FF0000"/>
              </a:solidFill>
              <a:latin typeface="宋体" panose="02010600030101010101" pitchFamily="2" charset="-122"/>
            </a:endParaRPr>
          </a:p>
        </p:txBody>
      </p:sp>
      <p:pic>
        <p:nvPicPr>
          <p:cNvPr id="8" name="Voic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48816" y="3362216"/>
            <a:ext cx="406400" cy="406400"/>
          </a:xfrm>
          <a:prstGeom prst="rect">
            <a:avLst/>
          </a:prstGeom>
        </p:spPr>
      </p:pic>
      <p:sp>
        <p:nvSpPr>
          <p:cNvPr id="16" name="Text Box 1052"/>
          <p:cNvSpPr txBox="1">
            <a:spLocks noChangeArrowheads="1"/>
          </p:cNvSpPr>
          <p:nvPr/>
        </p:nvSpPr>
        <p:spPr bwMode="auto">
          <a:xfrm>
            <a:off x="1631504" y="3362216"/>
            <a:ext cx="9145016" cy="178510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VALUES</a:t>
            </a:r>
            <a:r>
              <a:rPr lang="zh-CN" altLang="en-US" sz="2000" dirty="0">
                <a:latin typeface="Times New Roman" panose="02020603050405020304" pitchFamily="18" charset="0"/>
              </a:rPr>
              <a:t>子句</a:t>
            </a: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rPr>
              <a:t>提供</a:t>
            </a:r>
            <a:r>
              <a:rPr lang="zh-CN" altLang="en-US" sz="2000" dirty="0">
                <a:latin typeface="Times New Roman" panose="02020603050405020304" pitchFamily="18" charset="0"/>
              </a:rPr>
              <a:t>的值必须与</a:t>
            </a:r>
            <a:r>
              <a:rPr lang="en-US" altLang="zh-CN" sz="2000" dirty="0">
                <a:latin typeface="Times New Roman" panose="02020603050405020304" pitchFamily="18" charset="0"/>
              </a:rPr>
              <a:t>INTO</a:t>
            </a:r>
            <a:r>
              <a:rPr lang="zh-CN" altLang="en-US" sz="2000" dirty="0">
                <a:latin typeface="Times New Roman" panose="02020603050405020304" pitchFamily="18" charset="0"/>
              </a:rPr>
              <a:t>子句匹配</a:t>
            </a:r>
          </a:p>
          <a:p>
            <a:pPr indent="4572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rPr>
              <a:t>值的个数</a:t>
            </a:r>
          </a:p>
          <a:p>
            <a:pPr indent="4572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rPr>
              <a:t>值的类型</a:t>
            </a:r>
          </a:p>
        </p:txBody>
      </p:sp>
    </p:spTree>
    <p:extLst>
      <p:ext uri="{BB962C8B-B14F-4D97-AF65-F5344CB8AC3E}">
        <p14:creationId xmlns:p14="http://schemas.microsoft.com/office/powerpoint/2010/main" val="4087623047"/>
      </p:ext>
    </p:extLst>
  </p:cSld>
  <p:clrMapOvr>
    <a:masterClrMapping/>
  </p:clrMapOvr>
  <p:transition spd="slow" advTm="6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951" fill="hold"/>
                                        <p:tgtEl>
                                          <p:spTgt spid="8"/>
                                        </p:tgtEl>
                                      </p:cBhvr>
                                    </p:cmd>
                                  </p:childTnLst>
                                </p:cTn>
                              </p:par>
                              <p:par>
                                <p:cTn id="7" presetID="21" presetClass="entr" presetSubtype="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1)">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100"/>
                                        <p:tgtEl>
                                          <p:spTgt spid="3"/>
                                        </p:tgtEl>
                                      </p:cBhvr>
                                    </p:animEffect>
                                  </p:childTnLst>
                                </p:cTn>
                              </p:par>
                              <p:par>
                                <p:cTn id="13" presetID="22" presetClass="entr" presetSubtype="8" fill="hold" grpId="0" nodeType="withEffect">
                                  <p:stCondLst>
                                    <p:cond delay="43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par>
                                <p:cTn id="16" presetID="22" presetClass="entr" presetSubtype="8" fill="hold" grpId="0" nodeType="withEffect">
                                  <p:stCondLst>
                                    <p:cond delay="57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22" presetClass="entr" presetSubtype="8" fill="hold" grpId="0" nodeType="withEffect">
                                  <p:stCondLst>
                                    <p:cond delay="750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par>
                                <p:cTn id="22" presetID="22" presetClass="entr" presetSubtype="8" fill="hold" grpId="0" nodeType="withEffect">
                                  <p:stCondLst>
                                    <p:cond delay="960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000"/>
                                        <p:tgtEl>
                                          <p:spTgt spid="14"/>
                                        </p:tgtEl>
                                      </p:cBhvr>
                                    </p:animEffect>
                                  </p:childTnLst>
                                </p:cTn>
                              </p:par>
                              <p:par>
                                <p:cTn id="25" presetID="47" presetClass="entr" presetSubtype="0" fill="hold" grpId="0" nodeType="withEffect">
                                  <p:stCondLst>
                                    <p:cond delay="137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17700"/>
                                  </p:stCondLst>
                                  <p:iterate type="lt">
                                    <p:tmPct val="16923"/>
                                  </p:iterate>
                                  <p:childTnLst>
                                    <p:set>
                                      <p:cBhvr>
                                        <p:cTn id="31" dur="1" fill="hold">
                                          <p:stCondLst>
                                            <p:cond delay="0"/>
                                          </p:stCondLst>
                                        </p:cTn>
                                        <p:tgtEl>
                                          <p:spTgt spid="23"/>
                                        </p:tgtEl>
                                        <p:attrNameLst>
                                          <p:attrName>style.visibility</p:attrName>
                                        </p:attrNameLst>
                                      </p:cBhvr>
                                      <p:to>
                                        <p:strVal val="visible"/>
                                      </p:to>
                                    </p:set>
                                    <p:animEffect transition="in" filter="fade">
                                      <p:cBhvr>
                                        <p:cTn id="32" dur="1300"/>
                                        <p:tgtEl>
                                          <p:spTgt spid="23"/>
                                        </p:tgtEl>
                                      </p:cBhvr>
                                    </p:animEffect>
                                  </p:childTnLst>
                                </p:cTn>
                              </p:par>
                              <p:par>
                                <p:cTn id="33" presetID="10" presetClass="exit" presetSubtype="0" fill="hold" grpId="1" nodeType="withEffect">
                                  <p:stCondLst>
                                    <p:cond delay="1770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grpId="1" nodeType="withEffect">
                                  <p:stCondLst>
                                    <p:cond delay="1770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par>
                                <p:cTn id="39" presetID="10" presetClass="exit" presetSubtype="0" fill="hold" grpId="1" nodeType="withEffect">
                                  <p:stCondLst>
                                    <p:cond delay="1770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par>
                                <p:cTn id="42" presetID="10" presetClass="exit" presetSubtype="0" fill="hold" grpId="1" nodeType="withEffect">
                                  <p:stCondLst>
                                    <p:cond delay="1770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par>
                                <p:cTn id="45" presetID="10" presetClass="exit" presetSubtype="0" fill="hold" grpId="1" nodeType="withEffect">
                                  <p:stCondLst>
                                    <p:cond delay="1770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0" presetClass="entr" presetSubtype="0" fill="hold" grpId="0" nodeType="withEffect">
                                  <p:stCondLst>
                                    <p:cond delay="20200"/>
                                  </p:stCondLst>
                                  <p:iterate type="lt">
                                    <p:tmPct val="17810"/>
                                  </p:iterate>
                                  <p:childTnLst>
                                    <p:set>
                                      <p:cBhvr>
                                        <p:cTn id="49" dur="1" fill="hold">
                                          <p:stCondLst>
                                            <p:cond delay="0"/>
                                          </p:stCondLst>
                                        </p:cTn>
                                        <p:tgtEl>
                                          <p:spTgt spid="12"/>
                                        </p:tgtEl>
                                        <p:attrNameLst>
                                          <p:attrName>style.visibility</p:attrName>
                                        </p:attrNameLst>
                                      </p:cBhvr>
                                      <p:to>
                                        <p:strVal val="visible"/>
                                      </p:to>
                                    </p:set>
                                    <p:animEffect transition="in" filter="fade">
                                      <p:cBhvr>
                                        <p:cTn id="50" dur="1200"/>
                                        <p:tgtEl>
                                          <p:spTgt spid="12"/>
                                        </p:tgtEl>
                                      </p:cBhvr>
                                    </p:animEffect>
                                  </p:childTnLst>
                                </p:cTn>
                              </p:par>
                              <p:par>
                                <p:cTn id="51" presetID="22" presetClass="entr" presetSubtype="1" fill="hold" grpId="0" nodeType="withEffect">
                                  <p:stCondLst>
                                    <p:cond delay="22700"/>
                                  </p:stCondLst>
                                  <p:childTnLst>
                                    <p:set>
                                      <p:cBhvr>
                                        <p:cTn id="52" dur="1" fill="hold">
                                          <p:stCondLst>
                                            <p:cond delay="0"/>
                                          </p:stCondLst>
                                        </p:cTn>
                                        <p:tgtEl>
                                          <p:spTgt spid="11"/>
                                        </p:tgtEl>
                                        <p:attrNameLst>
                                          <p:attrName>style.visibility</p:attrName>
                                        </p:attrNameLst>
                                      </p:cBhvr>
                                      <p:to>
                                        <p:strVal val="visible"/>
                                      </p:to>
                                    </p:set>
                                    <p:animEffect transition="in" filter="wipe(up)">
                                      <p:cBhvr>
                                        <p:cTn id="53" dur="2100"/>
                                        <p:tgtEl>
                                          <p:spTgt spid="11"/>
                                        </p:tgtEl>
                                      </p:cBhvr>
                                    </p:animEffect>
                                  </p:childTnLst>
                                </p:cTn>
                              </p:par>
                              <p:par>
                                <p:cTn id="54" presetID="10" presetClass="entr" presetSubtype="0" fill="hold" grpId="0" nodeType="withEffect">
                                  <p:stCondLst>
                                    <p:cond delay="25000"/>
                                  </p:stCondLst>
                                  <p:iterate type="lt">
                                    <p:tmPct val="18304"/>
                                  </p:iterate>
                                  <p:childTnLst>
                                    <p:set>
                                      <p:cBhvr>
                                        <p:cTn id="55" dur="1" fill="hold">
                                          <p:stCondLst>
                                            <p:cond delay="0"/>
                                          </p:stCondLst>
                                        </p:cTn>
                                        <p:tgtEl>
                                          <p:spTgt spid="24"/>
                                        </p:tgtEl>
                                        <p:attrNameLst>
                                          <p:attrName>style.visibility</p:attrName>
                                        </p:attrNameLst>
                                      </p:cBhvr>
                                      <p:to>
                                        <p:strVal val="visible"/>
                                      </p:to>
                                    </p:set>
                                    <p:animEffect transition="in" filter="fade">
                                      <p:cBhvr>
                                        <p:cTn id="56" dur="1200"/>
                                        <p:tgtEl>
                                          <p:spTgt spid="24"/>
                                        </p:tgtEl>
                                      </p:cBhvr>
                                    </p:animEffect>
                                  </p:childTnLst>
                                </p:cTn>
                              </p:par>
                              <p:par>
                                <p:cTn id="57" presetID="10" presetClass="entr" presetSubtype="0" fill="hold" grpId="0" nodeType="withEffect">
                                  <p:stCondLst>
                                    <p:cond delay="51500"/>
                                  </p:stCondLst>
                                  <p:iterate type="lt">
                                    <p:tmPct val="16636"/>
                                  </p:iterate>
                                  <p:childTnLst>
                                    <p:set>
                                      <p:cBhvr>
                                        <p:cTn id="58" dur="1" fill="hold">
                                          <p:stCondLst>
                                            <p:cond delay="0"/>
                                          </p:stCondLst>
                                        </p:cTn>
                                        <p:tgtEl>
                                          <p:spTgt spid="16"/>
                                        </p:tgtEl>
                                        <p:attrNameLst>
                                          <p:attrName>style.visibility</p:attrName>
                                        </p:attrNameLst>
                                      </p:cBhvr>
                                      <p:to>
                                        <p:strVal val="visible"/>
                                      </p:to>
                                    </p:set>
                                    <p:animEffect transition="in" filter="fade">
                                      <p:cBhvr>
                                        <p:cTn id="59" dur="1200"/>
                                        <p:tgtEl>
                                          <p:spTgt spid="16"/>
                                        </p:tgtEl>
                                      </p:cBhvr>
                                    </p:animEffect>
                                  </p:childTnLst>
                                </p:cTn>
                              </p:par>
                              <p:par>
                                <p:cTn id="60" presetID="10" presetClass="exit" presetSubtype="0" fill="hold" grpId="1" nodeType="withEffect">
                                  <p:stCondLst>
                                    <p:cond delay="51500"/>
                                  </p:stCondLst>
                                  <p:iterate type="lt">
                                    <p:tmPct val="0"/>
                                  </p:iterate>
                                  <p:childTnLst>
                                    <p:animEffect transition="out" filter="fade">
                                      <p:cBhvr>
                                        <p:cTn id="61" dur="500"/>
                                        <p:tgtEl>
                                          <p:spTgt spid="24"/>
                                        </p:tgtEl>
                                      </p:cBhvr>
                                    </p:animEffect>
                                    <p:set>
                                      <p:cBhvr>
                                        <p:cTn id="6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3" fill="hold" display="0">
                  <p:stCondLst>
                    <p:cond delay="indefinite"/>
                  </p:stCondLst>
                  <p:endCondLst>
                    <p:cond evt="onStopAudio" delay="0">
                      <p:tgtEl>
                        <p:sldTgt/>
                      </p:tgtEl>
                    </p:cond>
                  </p:endCondLst>
                </p:cTn>
                <p:tgtEl>
                  <p:spTgt spid="8"/>
                </p:tgtEl>
              </p:cMediaNode>
            </p:audio>
          </p:childTnLst>
        </p:cTn>
      </p:par>
    </p:tnLst>
    <p:bldLst>
      <p:bldP spid="2" grpId="0"/>
      <p:bldP spid="3" grpId="0"/>
      <p:bldP spid="23" grpId="0"/>
      <p:bldP spid="24" grpId="0"/>
      <p:bldP spid="24" grpId="1"/>
      <p:bldP spid="11" grpId="0" animBg="1"/>
      <p:bldP spid="12" grpId="0"/>
      <p:bldP spid="6" grpId="0"/>
      <p:bldP spid="6" grpId="1"/>
      <p:bldP spid="7" grpId="0" animBg="1"/>
      <p:bldP spid="7" grpId="1" animBg="1"/>
      <p:bldP spid="13" grpId="0"/>
      <p:bldP spid="13" grpId="1"/>
      <p:bldP spid="14" grpId="0"/>
      <p:bldP spid="14" grpId="1"/>
      <p:bldP spid="15" grpId="0"/>
      <p:bldP spid="15" grpId="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插入数据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插入元组</a:t>
            </a:r>
            <a:endParaRPr lang="zh-CN" altLang="en-US" sz="2400" b="1" dirty="0">
              <a:latin typeface="Times New Roman" panose="02020603050405020304" pitchFamily="18" charset="0"/>
            </a:endParaRPr>
          </a:p>
        </p:txBody>
      </p:sp>
      <p:sp>
        <p:nvSpPr>
          <p:cNvPr id="12" name="Text Box 1052"/>
          <p:cNvSpPr txBox="1">
            <a:spLocks noChangeArrowheads="1"/>
          </p:cNvSpPr>
          <p:nvPr/>
        </p:nvSpPr>
        <p:spPr bwMode="auto">
          <a:xfrm>
            <a:off x="1631504" y="1412776"/>
            <a:ext cx="9145016" cy="707886"/>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将</a:t>
            </a:r>
            <a:r>
              <a:rPr lang="zh-CN" altLang="en-US" sz="2000" dirty="0">
                <a:latin typeface="Times New Roman" panose="02020603050405020304" pitchFamily="18" charset="0"/>
              </a:rPr>
              <a:t>一个新学生元组（学号：</a:t>
            </a:r>
            <a:r>
              <a:rPr lang="en-US" altLang="zh-CN" sz="2000" dirty="0" smtClean="0">
                <a:latin typeface="Times New Roman" panose="02020603050405020304" pitchFamily="18" charset="0"/>
              </a:rPr>
              <a:t>201215128</a:t>
            </a:r>
            <a:r>
              <a:rPr lang="zh-CN" altLang="en-US" sz="2000" dirty="0" smtClean="0">
                <a:latin typeface="Times New Roman" panose="02020603050405020304" pitchFamily="18" charset="0"/>
              </a:rPr>
              <a:t>；姓名</a:t>
            </a:r>
            <a:r>
              <a:rPr lang="zh-CN" altLang="en-US" sz="2000" dirty="0">
                <a:latin typeface="Times New Roman" panose="02020603050405020304" pitchFamily="18" charset="0"/>
              </a:rPr>
              <a:t>：陈</a:t>
            </a:r>
            <a:r>
              <a:rPr lang="zh-CN" altLang="en-US" sz="2000" dirty="0" smtClean="0">
                <a:latin typeface="Times New Roman" panose="02020603050405020304" pitchFamily="18" charset="0"/>
              </a:rPr>
              <a:t>冬</a:t>
            </a:r>
            <a:r>
              <a:rPr lang="zh-CN" altLang="en-US" sz="2000" dirty="0">
                <a:latin typeface="Times New Roman" panose="02020603050405020304" pitchFamily="18" charset="0"/>
              </a:rPr>
              <a:t>；</a:t>
            </a:r>
            <a:r>
              <a:rPr lang="zh-CN" altLang="en-US" sz="2000" dirty="0" smtClean="0">
                <a:latin typeface="Times New Roman" panose="02020603050405020304" pitchFamily="18" charset="0"/>
              </a:rPr>
              <a:t>性别</a:t>
            </a:r>
            <a:r>
              <a:rPr lang="zh-CN" altLang="en-US" sz="2000" dirty="0">
                <a:latin typeface="Times New Roman" panose="02020603050405020304" pitchFamily="18" charset="0"/>
              </a:rPr>
              <a:t>：</a:t>
            </a:r>
            <a:r>
              <a:rPr lang="zh-CN" altLang="en-US" sz="2000" dirty="0" smtClean="0">
                <a:latin typeface="Times New Roman" panose="02020603050405020304" pitchFamily="18" charset="0"/>
              </a:rPr>
              <a:t>男</a:t>
            </a:r>
            <a:r>
              <a:rPr lang="zh-CN" altLang="en-US" sz="2000" dirty="0">
                <a:latin typeface="Times New Roman" panose="02020603050405020304" pitchFamily="18" charset="0"/>
              </a:rPr>
              <a:t>；</a:t>
            </a:r>
            <a:r>
              <a:rPr lang="zh-CN" altLang="en-US" sz="2000" dirty="0" smtClean="0">
                <a:latin typeface="Times New Roman" panose="02020603050405020304" pitchFamily="18" charset="0"/>
              </a:rPr>
              <a:t>所在</a:t>
            </a:r>
            <a:r>
              <a:rPr lang="zh-CN" altLang="en-US" sz="2000" dirty="0">
                <a:latin typeface="Times New Roman" panose="02020603050405020304" pitchFamily="18" charset="0"/>
              </a:rPr>
              <a:t>系：</a:t>
            </a:r>
            <a:r>
              <a:rPr lang="en-US" altLang="zh-CN" sz="2000" dirty="0" smtClean="0">
                <a:latin typeface="Times New Roman" panose="02020603050405020304" pitchFamily="18" charset="0"/>
              </a:rPr>
              <a:t>IS</a:t>
            </a:r>
            <a:r>
              <a:rPr lang="zh-CN" altLang="en-US" sz="2000" dirty="0">
                <a:latin typeface="Times New Roman" panose="02020603050405020304" pitchFamily="18" charset="0"/>
              </a:rPr>
              <a:t> ；</a:t>
            </a:r>
            <a:r>
              <a:rPr lang="zh-CN" altLang="en-US" sz="2000" dirty="0" smtClean="0">
                <a:latin typeface="Times New Roman" panose="02020603050405020304" pitchFamily="18" charset="0"/>
              </a:rPr>
              <a:t>年龄</a:t>
            </a:r>
            <a:r>
              <a:rPr lang="zh-CN" altLang="en-US" sz="2000" dirty="0">
                <a:latin typeface="Times New Roman" panose="02020603050405020304" pitchFamily="18" charset="0"/>
              </a:rPr>
              <a:t>：</a:t>
            </a:r>
            <a:r>
              <a:rPr lang="en-US" altLang="zh-CN" sz="2000" dirty="0">
                <a:latin typeface="Times New Roman" panose="02020603050405020304" pitchFamily="18" charset="0"/>
              </a:rPr>
              <a:t>18</a:t>
            </a:r>
            <a:r>
              <a:rPr lang="zh-CN" altLang="en-US" sz="2000" dirty="0">
                <a:latin typeface="Times New Roman" panose="02020603050405020304" pitchFamily="18" charset="0"/>
              </a:rPr>
              <a:t>岁）插入到</a:t>
            </a:r>
            <a:r>
              <a:rPr lang="en-US" altLang="zh-CN" sz="2000" dirty="0">
                <a:latin typeface="Times New Roman" panose="02020603050405020304" pitchFamily="18" charset="0"/>
              </a:rPr>
              <a:t>Student</a:t>
            </a:r>
            <a:r>
              <a:rPr lang="zh-CN" altLang="en-US" sz="2000" dirty="0">
                <a:latin typeface="Times New Roman" panose="02020603050405020304" pitchFamily="18" charset="0"/>
              </a:rPr>
              <a:t>表中。</a:t>
            </a:r>
          </a:p>
        </p:txBody>
      </p:sp>
      <p:sp>
        <p:nvSpPr>
          <p:cNvPr id="17" name="Text Box 1052"/>
          <p:cNvSpPr txBox="1">
            <a:spLocks noChangeArrowheads="1"/>
          </p:cNvSpPr>
          <p:nvPr/>
        </p:nvSpPr>
        <p:spPr bwMode="auto">
          <a:xfrm>
            <a:off x="2207568" y="2204864"/>
            <a:ext cx="9145016"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INSERT</a:t>
            </a:r>
          </a:p>
          <a:p>
            <a:pPr marL="0" indent="0" eaLnBrk="1" hangingPunct="1">
              <a:spcBef>
                <a:spcPct val="50000"/>
              </a:spcBef>
              <a:buSzTx/>
              <a:buNone/>
            </a:pPr>
            <a:r>
              <a:rPr lang="en-US" altLang="zh-CN" sz="2000" dirty="0" smtClean="0">
                <a:latin typeface="Times New Roman" panose="02020603050405020304" pitchFamily="18" charset="0"/>
              </a:rPr>
              <a:t>INTO  </a:t>
            </a:r>
            <a:r>
              <a:rPr lang="en-US" altLang="zh-CN" sz="2000" dirty="0">
                <a:latin typeface="Times New Roman" panose="02020603050405020304" pitchFamily="18" charset="0"/>
              </a:rPr>
              <a:t>Student (</a:t>
            </a:r>
            <a:r>
              <a:rPr lang="en-US" altLang="zh-CN" sz="2000" dirty="0" err="1">
                <a:latin typeface="Times New Roman" panose="02020603050405020304" pitchFamily="18" charset="0"/>
              </a:rPr>
              <a:t>Sno,Sname,Ssex,Sdept,Sage</a:t>
            </a:r>
            <a:r>
              <a:rPr lang="en-US" altLang="zh-CN" sz="2000" dirty="0">
                <a:latin typeface="Times New Roman" panose="02020603050405020304" pitchFamily="18" charset="0"/>
              </a:rPr>
              <a:t>)</a:t>
            </a:r>
          </a:p>
          <a:p>
            <a:pPr marL="0" indent="0" eaLnBrk="1" hangingPunct="1">
              <a:spcBef>
                <a:spcPct val="50000"/>
              </a:spcBef>
              <a:buSzTx/>
              <a:buNone/>
            </a:pPr>
            <a:r>
              <a:rPr lang="en-US" altLang="zh-CN" sz="2000" dirty="0" smtClean="0">
                <a:latin typeface="Times New Roman" panose="02020603050405020304" pitchFamily="18" charset="0"/>
              </a:rPr>
              <a:t>VALUES </a:t>
            </a:r>
            <a:r>
              <a:rPr lang="en-US" altLang="zh-CN" sz="2000" dirty="0">
                <a:latin typeface="Times New Roman" panose="02020603050405020304" pitchFamily="18" charset="0"/>
              </a:rPr>
              <a:t>('201215128','</a:t>
            </a:r>
            <a:r>
              <a:rPr lang="zh-CN" altLang="en-US" sz="2000" dirty="0">
                <a:latin typeface="Times New Roman" panose="02020603050405020304" pitchFamily="18" charset="0"/>
              </a:rPr>
              <a:t>陈冬</a:t>
            </a:r>
            <a:r>
              <a:rPr lang="en-US" altLang="zh-CN" sz="2000" dirty="0">
                <a:latin typeface="Times New Roman" panose="02020603050405020304" pitchFamily="18" charset="0"/>
              </a:rPr>
              <a:t>','</a:t>
            </a:r>
            <a:r>
              <a:rPr lang="zh-CN" altLang="en-US" sz="2000" dirty="0">
                <a:latin typeface="Times New Roman" panose="02020603050405020304" pitchFamily="18" charset="0"/>
              </a:rPr>
              <a:t>男</a:t>
            </a:r>
            <a:r>
              <a:rPr lang="en-US" altLang="zh-CN" sz="2000" dirty="0">
                <a:latin typeface="Times New Roman" panose="02020603050405020304" pitchFamily="18" charset="0"/>
              </a:rPr>
              <a:t>','IS',18);</a:t>
            </a:r>
          </a:p>
        </p:txBody>
      </p:sp>
      <p:pic>
        <p:nvPicPr>
          <p:cNvPr id="4" name="Voic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08856" y="3225800"/>
            <a:ext cx="406400" cy="406400"/>
          </a:xfrm>
          <a:prstGeom prst="rect">
            <a:avLst/>
          </a:prstGeom>
        </p:spPr>
      </p:pic>
      <p:sp>
        <p:nvSpPr>
          <p:cNvPr id="18" name="Text Box 1052"/>
          <p:cNvSpPr txBox="1">
            <a:spLocks noChangeArrowheads="1"/>
          </p:cNvSpPr>
          <p:nvPr/>
        </p:nvSpPr>
        <p:spPr bwMode="auto">
          <a:xfrm>
            <a:off x="2207568" y="2204864"/>
            <a:ext cx="9145016" cy="1323439"/>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INSERT</a:t>
            </a:r>
          </a:p>
          <a:p>
            <a:pPr marL="0" indent="0" eaLnBrk="1" hangingPunct="1">
              <a:spcBef>
                <a:spcPct val="50000"/>
              </a:spcBef>
              <a:buSzTx/>
              <a:buNone/>
            </a:pPr>
            <a:r>
              <a:rPr lang="en-US" altLang="zh-CN" sz="2000" dirty="0" smtClean="0">
                <a:latin typeface="Times New Roman" panose="02020603050405020304" pitchFamily="18" charset="0"/>
              </a:rPr>
              <a:t>INTO  </a:t>
            </a:r>
            <a:r>
              <a:rPr lang="en-US" altLang="zh-CN" sz="2000" dirty="0">
                <a:latin typeface="Times New Roman" panose="02020603050405020304" pitchFamily="18" charset="0"/>
              </a:rPr>
              <a:t>Student </a:t>
            </a:r>
          </a:p>
          <a:p>
            <a:pPr marL="0" indent="0" eaLnBrk="1" hangingPunct="1">
              <a:spcBef>
                <a:spcPct val="50000"/>
              </a:spcBef>
              <a:buSzTx/>
              <a:buNone/>
            </a:pPr>
            <a:r>
              <a:rPr lang="en-US" altLang="zh-CN" sz="2000" dirty="0" smtClean="0">
                <a:latin typeface="Times New Roman" panose="02020603050405020304" pitchFamily="18" charset="0"/>
              </a:rPr>
              <a:t>VALUES </a:t>
            </a:r>
            <a:r>
              <a:rPr lang="en-US" altLang="zh-CN" sz="2000" dirty="0">
                <a:latin typeface="Times New Roman" panose="02020603050405020304" pitchFamily="18" charset="0"/>
              </a:rPr>
              <a:t>('201215128','</a:t>
            </a:r>
            <a:r>
              <a:rPr lang="zh-CN" altLang="en-US" sz="2000" dirty="0">
                <a:latin typeface="Times New Roman" panose="02020603050405020304" pitchFamily="18" charset="0"/>
              </a:rPr>
              <a:t>陈冬</a:t>
            </a:r>
            <a:r>
              <a:rPr lang="en-US" altLang="zh-CN" sz="2000" dirty="0">
                <a:latin typeface="Times New Roman" panose="02020603050405020304" pitchFamily="18" charset="0"/>
              </a:rPr>
              <a:t>','</a:t>
            </a:r>
            <a:r>
              <a:rPr lang="zh-CN" altLang="en-US" sz="2000" dirty="0">
                <a:latin typeface="Times New Roman" panose="02020603050405020304" pitchFamily="18" charset="0"/>
              </a:rPr>
              <a:t>男</a:t>
            </a:r>
            <a:r>
              <a:rPr lang="en-US" altLang="zh-CN" sz="2000" dirty="0">
                <a:latin typeface="Times New Roman" panose="02020603050405020304" pitchFamily="18" charset="0"/>
              </a:rPr>
              <a:t>','IS',18);</a:t>
            </a:r>
          </a:p>
        </p:txBody>
      </p:sp>
      <p:sp>
        <p:nvSpPr>
          <p:cNvPr id="20" name="Text Box 1052"/>
          <p:cNvSpPr txBox="1">
            <a:spLocks noChangeArrowheads="1"/>
          </p:cNvSpPr>
          <p:nvPr/>
        </p:nvSpPr>
        <p:spPr bwMode="auto">
          <a:xfrm>
            <a:off x="2207568" y="2204864"/>
            <a:ext cx="9145016" cy="1323439"/>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INSERT</a:t>
            </a:r>
          </a:p>
          <a:p>
            <a:pPr marL="0" indent="0" eaLnBrk="1" hangingPunct="1">
              <a:spcBef>
                <a:spcPct val="50000"/>
              </a:spcBef>
              <a:buSzTx/>
              <a:buNone/>
            </a:pPr>
            <a:r>
              <a:rPr lang="en-US" altLang="zh-CN" sz="2000" dirty="0" smtClean="0">
                <a:latin typeface="Times New Roman" panose="02020603050405020304" pitchFamily="18" charset="0"/>
              </a:rPr>
              <a:t>INTO  </a:t>
            </a:r>
            <a:r>
              <a:rPr lang="en-US" altLang="zh-CN" sz="2000" dirty="0">
                <a:latin typeface="Times New Roman" panose="02020603050405020304" pitchFamily="18" charset="0"/>
              </a:rPr>
              <a:t>Student </a:t>
            </a:r>
          </a:p>
          <a:p>
            <a:pPr marL="0" indent="0" eaLnBrk="1" hangingPunct="1">
              <a:spcBef>
                <a:spcPct val="50000"/>
              </a:spcBef>
              <a:buSzTx/>
              <a:buNone/>
            </a:pPr>
            <a:r>
              <a:rPr lang="en-US" altLang="zh-CN" sz="2000" dirty="0" smtClean="0">
                <a:latin typeface="Times New Roman" panose="02020603050405020304" pitchFamily="18" charset="0"/>
              </a:rPr>
              <a:t>VALUES </a:t>
            </a:r>
            <a:r>
              <a:rPr lang="en-US" altLang="zh-CN" sz="2000" dirty="0">
                <a:latin typeface="Times New Roman" panose="02020603050405020304" pitchFamily="18" charset="0"/>
              </a:rPr>
              <a:t>(</a:t>
            </a:r>
            <a:r>
              <a:rPr lang="en-US" altLang="zh-CN" sz="2000" dirty="0">
                <a:solidFill>
                  <a:srgbClr val="0071C1"/>
                </a:solidFill>
                <a:latin typeface="Times New Roman" panose="02020603050405020304" pitchFamily="18" charset="0"/>
              </a:rPr>
              <a:t>'201215128','</a:t>
            </a:r>
            <a:r>
              <a:rPr lang="zh-CN" altLang="en-US" sz="2000" dirty="0">
                <a:solidFill>
                  <a:srgbClr val="0071C1"/>
                </a:solidFill>
                <a:latin typeface="Times New Roman" panose="02020603050405020304" pitchFamily="18" charset="0"/>
              </a:rPr>
              <a:t>陈冬</a:t>
            </a:r>
            <a:r>
              <a:rPr lang="en-US" altLang="zh-CN" sz="2000" dirty="0">
                <a:solidFill>
                  <a:srgbClr val="0071C1"/>
                </a:solidFill>
                <a:latin typeface="Times New Roman" panose="02020603050405020304" pitchFamily="18" charset="0"/>
              </a:rPr>
              <a:t>','</a:t>
            </a:r>
            <a:r>
              <a:rPr lang="zh-CN" altLang="en-US" sz="2000" dirty="0">
                <a:solidFill>
                  <a:srgbClr val="0071C1"/>
                </a:solidFill>
                <a:latin typeface="Times New Roman" panose="02020603050405020304" pitchFamily="18" charset="0"/>
              </a:rPr>
              <a:t>男</a:t>
            </a:r>
            <a:r>
              <a:rPr lang="en-US" altLang="zh-CN" sz="2000" dirty="0">
                <a:solidFill>
                  <a:srgbClr val="0071C1"/>
                </a:solidFill>
                <a:latin typeface="Times New Roman" panose="02020603050405020304" pitchFamily="18" charset="0"/>
              </a:rPr>
              <a:t>','IS',18</a:t>
            </a:r>
            <a:r>
              <a:rPr lang="en-US" altLang="zh-CN" sz="2000" dirty="0">
                <a:latin typeface="Times New Roman" panose="02020603050405020304" pitchFamily="18" charset="0"/>
              </a:rPr>
              <a:t>);</a:t>
            </a:r>
          </a:p>
        </p:txBody>
      </p:sp>
      <p:sp>
        <p:nvSpPr>
          <p:cNvPr id="19" name="文本框 18"/>
          <p:cNvSpPr txBox="1"/>
          <p:nvPr/>
        </p:nvSpPr>
        <p:spPr>
          <a:xfrm>
            <a:off x="7248128" y="3158971"/>
            <a:ext cx="4104456" cy="369332"/>
          </a:xfrm>
          <a:prstGeom prst="rect">
            <a:avLst/>
          </a:prstGeom>
          <a:noFill/>
        </p:spPr>
        <p:txBody>
          <a:bodyPr wrap="square" rtlCol="0">
            <a:spAutoFit/>
          </a:bodyPr>
          <a:lstStyle/>
          <a:p>
            <a:r>
              <a:rPr lang="zh-CN" altLang="en-US" b="1" dirty="0">
                <a:solidFill>
                  <a:srgbClr val="FF0000"/>
                </a:solidFill>
                <a:latin typeface="宋体" panose="02010600030101010101" pitchFamily="2" charset="-122"/>
              </a:rPr>
              <a:t>属性列属性与表定义中的顺序一致</a:t>
            </a:r>
          </a:p>
        </p:txBody>
      </p:sp>
    </p:spTree>
    <p:extLst>
      <p:ext uri="{BB962C8B-B14F-4D97-AF65-F5344CB8AC3E}">
        <p14:creationId xmlns:p14="http://schemas.microsoft.com/office/powerpoint/2010/main" val="1315584210"/>
      </p:ext>
    </p:extLst>
  </p:cSld>
  <p:clrMapOvr>
    <a:masterClrMapping/>
  </p:clrMapOvr>
  <mc:AlternateContent xmlns:mc="http://schemas.openxmlformats.org/markup-compatibility/2006" xmlns:p14="http://schemas.microsoft.com/office/powerpoint/2010/main">
    <mc:Choice Requires="p14">
      <p:transition p14:dur="0" advTm="35000"/>
    </mc:Choice>
    <mc:Fallback xmlns="">
      <p:transition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220" fill="hold"/>
                                        <p:tgtEl>
                                          <p:spTgt spid="4"/>
                                        </p:tgtEl>
                                      </p:cBhvr>
                                    </p:cmd>
                                  </p:childTnLst>
                                </p:cTn>
                              </p:par>
                              <p:par>
                                <p:cTn id="7" presetID="10" presetClass="entr" presetSubtype="0" fill="hold" grpId="0" nodeType="withEffect">
                                  <p:stCondLst>
                                    <p:cond delay="0"/>
                                  </p:stCondLst>
                                  <p:iterate type="lt">
                                    <p:tmPct val="21371"/>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22" presetClass="entr" presetSubtype="1" fill="hold" grpId="0" nodeType="withEffect">
                                  <p:stCondLst>
                                    <p:cond delay="1750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2500"/>
                                        <p:tgtEl>
                                          <p:spTgt spid="17"/>
                                        </p:tgtEl>
                                      </p:cBhvr>
                                    </p:animEffect>
                                  </p:childTnLst>
                                </p:cTn>
                              </p:par>
                              <p:par>
                                <p:cTn id="13" presetID="10" presetClass="entr" presetSubtype="0" fill="hold" grpId="0" nodeType="withEffect">
                                  <p:stCondLst>
                                    <p:cond delay="262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400"/>
                                        <p:tgtEl>
                                          <p:spTgt spid="18"/>
                                        </p:tgtEl>
                                      </p:cBhvr>
                                    </p:animEffect>
                                  </p:childTnLst>
                                </p:cTn>
                              </p:par>
                              <p:par>
                                <p:cTn id="16" presetID="10" presetClass="entr" presetSubtype="0" fill="hold" grpId="0" nodeType="withEffect">
                                  <p:stCondLst>
                                    <p:cond delay="285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400"/>
                                        <p:tgtEl>
                                          <p:spTgt spid="20"/>
                                        </p:tgtEl>
                                      </p:cBhvr>
                                    </p:animEffect>
                                  </p:childTnLst>
                                </p:cTn>
                              </p:par>
                              <p:par>
                                <p:cTn id="19" presetID="47" presetClass="entr" presetSubtype="0" fill="hold" grpId="0" nodeType="withEffect">
                                  <p:stCondLst>
                                    <p:cond delay="28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par>
                                <p:cTn id="24" presetID="10" presetClass="exit" presetSubtype="0" fill="hold" grpId="1" nodeType="withEffect">
                                  <p:stCondLst>
                                    <p:cond delay="3330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12" grpId="0"/>
      <p:bldP spid="17" grpId="0"/>
      <p:bldP spid="18" grpId="0" animBg="1"/>
      <p:bldP spid="20" grpId="0" animBg="1"/>
      <p:bldP spid="19" grpId="0"/>
      <p:bldP spid="1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插入数据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插入元组</a:t>
            </a:r>
            <a:endParaRPr lang="zh-CN" altLang="en-US" sz="2400" b="1" dirty="0">
              <a:latin typeface="Times New Roman" panose="02020603050405020304" pitchFamily="18" charset="0"/>
            </a:endParaRP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smtClean="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插入</a:t>
            </a:r>
            <a:r>
              <a:rPr lang="zh-CN" altLang="en-US" sz="2000" dirty="0">
                <a:latin typeface="Times New Roman" panose="02020603050405020304" pitchFamily="18" charset="0"/>
              </a:rPr>
              <a:t>一条选课记录（ </a:t>
            </a:r>
            <a:r>
              <a:rPr lang="en-US" altLang="zh-CN" sz="2000" dirty="0">
                <a:latin typeface="Times New Roman" panose="02020603050405020304" pitchFamily="18" charset="0"/>
              </a:rPr>
              <a:t>'200215128','1 '</a:t>
            </a:r>
            <a:r>
              <a:rPr lang="zh-CN" altLang="en-US" sz="2000" dirty="0">
                <a:latin typeface="Times New Roman" panose="02020603050405020304" pitchFamily="18" charset="0"/>
              </a:rPr>
              <a:t>）。</a:t>
            </a:r>
          </a:p>
        </p:txBody>
      </p:sp>
      <p:sp>
        <p:nvSpPr>
          <p:cNvPr id="17" name="Text Box 1052"/>
          <p:cNvSpPr txBox="1">
            <a:spLocks noChangeArrowheads="1"/>
          </p:cNvSpPr>
          <p:nvPr/>
        </p:nvSpPr>
        <p:spPr bwMode="auto">
          <a:xfrm>
            <a:off x="2135560" y="1954817"/>
            <a:ext cx="9145016" cy="33547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smtClean="0">
                <a:solidFill>
                  <a:srgbClr val="0071C1"/>
                </a:solidFill>
                <a:latin typeface="Times New Roman" panose="02020603050405020304" pitchFamily="18" charset="0"/>
              </a:rPr>
              <a:t>语句</a:t>
            </a:r>
            <a:r>
              <a:rPr lang="en-US" altLang="zh-CN" sz="2000" dirty="0" smtClean="0">
                <a:solidFill>
                  <a:srgbClr val="0071C1"/>
                </a:solidFill>
                <a:latin typeface="Times New Roman" panose="02020603050405020304" pitchFamily="18" charset="0"/>
              </a:rPr>
              <a:t>1</a:t>
            </a:r>
            <a:r>
              <a:rPr lang="zh-CN" altLang="en-US" sz="2000" dirty="0" smtClean="0">
                <a:latin typeface="Times New Roman" panose="02020603050405020304" pitchFamily="18" charset="0"/>
              </a:rPr>
              <a:t>：</a:t>
            </a:r>
            <a:endParaRPr lang="en-US" altLang="zh-CN" sz="2000" dirty="0" smtClean="0">
              <a:solidFill>
                <a:srgbClr val="0071C1"/>
              </a:solidFill>
              <a:latin typeface="Times New Roman" panose="02020603050405020304" pitchFamily="18" charset="0"/>
            </a:endParaRPr>
          </a:p>
          <a:p>
            <a:pPr marL="400050" lvl="1" indent="0" eaLnBrk="1" hangingPunct="1">
              <a:spcBef>
                <a:spcPct val="50000"/>
              </a:spcBef>
              <a:buSzTx/>
              <a:buNone/>
            </a:pPr>
            <a:r>
              <a:rPr lang="en-US" altLang="zh-CN" sz="1800" dirty="0" smtClean="0">
                <a:latin typeface="Times New Roman" panose="02020603050405020304" pitchFamily="18" charset="0"/>
              </a:rPr>
              <a:t>INSERT</a:t>
            </a:r>
          </a:p>
          <a:p>
            <a:pPr marL="400050" lvl="1" indent="0" eaLnBrk="1" hangingPunct="1">
              <a:spcBef>
                <a:spcPct val="50000"/>
              </a:spcBef>
              <a:buSzTx/>
              <a:buNone/>
            </a:pPr>
            <a:r>
              <a:rPr lang="en-US" altLang="zh-CN" sz="1800" dirty="0" smtClean="0">
                <a:latin typeface="Times New Roman" panose="02020603050405020304" pitchFamily="18" charset="0"/>
              </a:rPr>
              <a:t>INTO </a:t>
            </a:r>
            <a:r>
              <a:rPr lang="en-US" altLang="zh-CN" sz="1800" dirty="0">
                <a:latin typeface="Times New Roman" panose="02020603050405020304" pitchFamily="18" charset="0"/>
              </a:rPr>
              <a:t>SC(</a:t>
            </a:r>
            <a:r>
              <a:rPr lang="en-US" altLang="zh-CN" sz="1800" dirty="0" err="1">
                <a:latin typeface="Times New Roman" panose="02020603050405020304" pitchFamily="18" charset="0"/>
              </a:rPr>
              <a:t>Sno,Cno</a:t>
            </a:r>
            <a:r>
              <a:rPr lang="en-US" altLang="zh-CN" sz="1800" dirty="0">
                <a:latin typeface="Times New Roman" panose="02020603050405020304" pitchFamily="18" charset="0"/>
              </a:rPr>
              <a:t>)</a:t>
            </a:r>
          </a:p>
          <a:p>
            <a:pPr marL="400050" lvl="1" indent="0" eaLnBrk="1" hangingPunct="1">
              <a:spcBef>
                <a:spcPct val="50000"/>
              </a:spcBef>
              <a:buSzTx/>
              <a:buNone/>
            </a:pPr>
            <a:r>
              <a:rPr lang="en-US" altLang="zh-CN" sz="1800" dirty="0" smtClean="0">
                <a:latin typeface="Times New Roman" panose="02020603050405020304" pitchFamily="18" charset="0"/>
              </a:rPr>
              <a:t>VALUES </a:t>
            </a:r>
            <a:r>
              <a:rPr lang="en-US" altLang="zh-CN" sz="1800" dirty="0">
                <a:latin typeface="Times New Roman" panose="02020603050405020304" pitchFamily="18" charset="0"/>
              </a:rPr>
              <a:t>('201215128 ',' 1 </a:t>
            </a:r>
            <a:r>
              <a:rPr lang="en-US" altLang="zh-CN" sz="1800" dirty="0" smtClean="0">
                <a:latin typeface="Times New Roman" panose="02020603050405020304" pitchFamily="18" charset="0"/>
              </a:rPr>
              <a:t>');</a:t>
            </a:r>
          </a:p>
          <a:p>
            <a:pPr marL="0" indent="0" eaLnBrk="1" hangingPunct="1">
              <a:spcBef>
                <a:spcPct val="50000"/>
              </a:spcBef>
              <a:buSzTx/>
              <a:buNone/>
            </a:pPr>
            <a:r>
              <a:rPr lang="zh-CN" altLang="en-US" sz="2000" dirty="0" smtClean="0">
                <a:solidFill>
                  <a:srgbClr val="0071C1"/>
                </a:solidFill>
                <a:latin typeface="Times New Roman" panose="02020603050405020304" pitchFamily="18" charset="0"/>
              </a:rPr>
              <a:t>语句</a:t>
            </a:r>
            <a:r>
              <a:rPr lang="en-US" altLang="zh-CN" sz="2000" dirty="0" smtClean="0">
                <a:solidFill>
                  <a:srgbClr val="0071C1"/>
                </a:solidFill>
                <a:latin typeface="Times New Roman" panose="02020603050405020304" pitchFamily="18" charset="0"/>
              </a:rPr>
              <a:t>2</a:t>
            </a:r>
            <a:r>
              <a:rPr lang="zh-CN" altLang="en-US" sz="2000" dirty="0" smtClean="0">
                <a:latin typeface="Times New Roman" panose="02020603050405020304" pitchFamily="18" charset="0"/>
              </a:rPr>
              <a:t>：</a:t>
            </a:r>
          </a:p>
          <a:p>
            <a:pPr marL="400050" lvl="1" indent="0" eaLnBrk="1" hangingPunct="1">
              <a:spcBef>
                <a:spcPct val="50000"/>
              </a:spcBef>
              <a:buSzTx/>
              <a:buNone/>
            </a:pPr>
            <a:r>
              <a:rPr lang="en-US" altLang="zh-CN" sz="1800" dirty="0" smtClean="0">
                <a:latin typeface="Times New Roman" panose="02020603050405020304" pitchFamily="18" charset="0"/>
              </a:rPr>
              <a:t>INSERT</a:t>
            </a:r>
          </a:p>
          <a:p>
            <a:pPr marL="400050" lvl="1" indent="0" eaLnBrk="1" hangingPunct="1">
              <a:spcBef>
                <a:spcPct val="50000"/>
              </a:spcBef>
              <a:buSzTx/>
              <a:buNone/>
            </a:pPr>
            <a:r>
              <a:rPr lang="en-US" altLang="zh-CN" sz="1800" dirty="0" smtClean="0">
                <a:latin typeface="Times New Roman" panose="02020603050405020304" pitchFamily="18" charset="0"/>
              </a:rPr>
              <a:t>INTO SC</a:t>
            </a:r>
          </a:p>
          <a:p>
            <a:pPr marL="400050" lvl="1" indent="0" eaLnBrk="1" hangingPunct="1">
              <a:spcBef>
                <a:spcPct val="50000"/>
              </a:spcBef>
              <a:buSzTx/>
              <a:buNone/>
            </a:pPr>
            <a:r>
              <a:rPr lang="en-US" altLang="zh-CN" sz="1800" dirty="0" smtClean="0">
                <a:latin typeface="Times New Roman" panose="02020603050405020304" pitchFamily="18" charset="0"/>
              </a:rPr>
              <a:t>VALUES (' 201215128 ',' 1 ',NULL);</a:t>
            </a:r>
            <a:endParaRPr lang="en-US" altLang="zh-CN" sz="1800" dirty="0">
              <a:latin typeface="Times New Roman" panose="02020603050405020304" pitchFamily="18" charset="0"/>
            </a:endParaRPr>
          </a:p>
        </p:txBody>
      </p:sp>
      <p:pic>
        <p:nvPicPr>
          <p:cNvPr id="7" name="Voic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544960" y="3225800"/>
            <a:ext cx="406400" cy="406400"/>
          </a:xfrm>
          <a:prstGeom prst="rect">
            <a:avLst/>
          </a:prstGeom>
        </p:spPr>
      </p:pic>
      <p:sp>
        <p:nvSpPr>
          <p:cNvPr id="8" name="矩形 7"/>
          <p:cNvSpPr/>
          <p:nvPr/>
        </p:nvSpPr>
        <p:spPr>
          <a:xfrm>
            <a:off x="2116708" y="5451513"/>
            <a:ext cx="7291660" cy="369332"/>
          </a:xfrm>
          <a:prstGeom prst="rect">
            <a:avLst/>
          </a:prstGeom>
        </p:spPr>
        <p:txBody>
          <a:bodyPr wrap="square">
            <a:spAutoFit/>
          </a:bodyPr>
          <a:lstStyle/>
          <a:p>
            <a:pPr eaLnBrk="1" hangingPunct="1">
              <a:buFont typeface="Wingdings" panose="05000000000000000000" pitchFamily="2" charset="2"/>
              <a:buNone/>
            </a:pPr>
            <a:r>
              <a:rPr lang="zh-CN" altLang="en-US" b="1" dirty="0">
                <a:solidFill>
                  <a:srgbClr val="FF0000"/>
                </a:solidFill>
                <a:latin typeface="Times New Roman" panose="02020603050405020304" pitchFamily="18" charset="0"/>
              </a:rPr>
              <a:t>关系数据库管理系统将在新插入记录的</a:t>
            </a:r>
            <a:r>
              <a:rPr lang="en-US" altLang="zh-CN" b="1" dirty="0">
                <a:solidFill>
                  <a:srgbClr val="FF0000"/>
                </a:solidFill>
                <a:latin typeface="Times New Roman" panose="02020603050405020304" pitchFamily="18" charset="0"/>
              </a:rPr>
              <a:t>Grade</a:t>
            </a:r>
            <a:r>
              <a:rPr lang="zh-CN" altLang="en-US" b="1" dirty="0">
                <a:solidFill>
                  <a:srgbClr val="FF0000"/>
                </a:solidFill>
                <a:latin typeface="Times New Roman" panose="02020603050405020304" pitchFamily="18" charset="0"/>
              </a:rPr>
              <a:t>列上自动</a:t>
            </a:r>
            <a:r>
              <a:rPr lang="zh-CN" altLang="en-US" b="1" dirty="0" smtClean="0">
                <a:solidFill>
                  <a:srgbClr val="FF0000"/>
                </a:solidFill>
                <a:latin typeface="Times New Roman" panose="02020603050405020304" pitchFamily="18" charset="0"/>
              </a:rPr>
              <a:t>地赋</a:t>
            </a:r>
            <a:r>
              <a:rPr lang="zh-CN" altLang="en-US" b="1" dirty="0">
                <a:solidFill>
                  <a:srgbClr val="FF0000"/>
                </a:solidFill>
                <a:latin typeface="Times New Roman" panose="02020603050405020304" pitchFamily="18" charset="0"/>
              </a:rPr>
              <a:t>空值。</a:t>
            </a:r>
          </a:p>
        </p:txBody>
      </p:sp>
      <p:sp>
        <p:nvSpPr>
          <p:cNvPr id="15" name="Text Box 1052"/>
          <p:cNvSpPr txBox="1">
            <a:spLocks noChangeArrowheads="1"/>
          </p:cNvSpPr>
          <p:nvPr/>
        </p:nvSpPr>
        <p:spPr bwMode="auto">
          <a:xfrm>
            <a:off x="2135560" y="1954817"/>
            <a:ext cx="9145016" cy="3354765"/>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smtClean="0">
                <a:solidFill>
                  <a:srgbClr val="0071C1"/>
                </a:solidFill>
                <a:latin typeface="Times New Roman" panose="02020603050405020304" pitchFamily="18" charset="0"/>
              </a:rPr>
              <a:t>语句</a:t>
            </a:r>
            <a:r>
              <a:rPr lang="en-US" altLang="zh-CN" sz="2000" dirty="0" smtClean="0">
                <a:solidFill>
                  <a:srgbClr val="0071C1"/>
                </a:solidFill>
                <a:latin typeface="Times New Roman" panose="02020603050405020304" pitchFamily="18" charset="0"/>
              </a:rPr>
              <a:t>1</a:t>
            </a:r>
            <a:r>
              <a:rPr lang="zh-CN" altLang="en-US" sz="2000" dirty="0" smtClean="0">
                <a:latin typeface="Times New Roman" panose="02020603050405020304" pitchFamily="18" charset="0"/>
              </a:rPr>
              <a:t>：</a:t>
            </a:r>
            <a:endParaRPr lang="en-US" altLang="zh-CN" sz="2000" dirty="0" smtClean="0">
              <a:solidFill>
                <a:srgbClr val="0071C1"/>
              </a:solidFill>
              <a:latin typeface="Times New Roman" panose="02020603050405020304" pitchFamily="18" charset="0"/>
            </a:endParaRPr>
          </a:p>
          <a:p>
            <a:pPr marL="400050" lvl="1" indent="0" eaLnBrk="1" hangingPunct="1">
              <a:spcBef>
                <a:spcPct val="50000"/>
              </a:spcBef>
              <a:buSzTx/>
              <a:buNone/>
            </a:pPr>
            <a:r>
              <a:rPr lang="en-US" altLang="zh-CN" sz="1800" dirty="0" smtClean="0">
                <a:latin typeface="Times New Roman" panose="02020603050405020304" pitchFamily="18" charset="0"/>
              </a:rPr>
              <a:t>INSERT</a:t>
            </a:r>
          </a:p>
          <a:p>
            <a:pPr marL="400050" lvl="1" indent="0" eaLnBrk="1" hangingPunct="1">
              <a:spcBef>
                <a:spcPct val="50000"/>
              </a:spcBef>
              <a:buSzTx/>
              <a:buNone/>
            </a:pPr>
            <a:r>
              <a:rPr lang="en-US" altLang="zh-CN" sz="1800" dirty="0" smtClean="0">
                <a:latin typeface="Times New Roman" panose="02020603050405020304" pitchFamily="18" charset="0"/>
              </a:rPr>
              <a:t>INTO </a:t>
            </a:r>
            <a:r>
              <a:rPr lang="en-US" altLang="zh-CN" sz="1800" dirty="0">
                <a:latin typeface="Times New Roman" panose="02020603050405020304" pitchFamily="18" charset="0"/>
              </a:rPr>
              <a:t>SC(</a:t>
            </a:r>
            <a:r>
              <a:rPr lang="en-US" altLang="zh-CN" sz="1800" dirty="0" err="1">
                <a:latin typeface="Times New Roman" panose="02020603050405020304" pitchFamily="18" charset="0"/>
              </a:rPr>
              <a:t>Sno,Cno</a:t>
            </a:r>
            <a:r>
              <a:rPr lang="en-US" altLang="zh-CN" sz="1800" dirty="0">
                <a:latin typeface="Times New Roman" panose="02020603050405020304" pitchFamily="18" charset="0"/>
              </a:rPr>
              <a:t>)</a:t>
            </a:r>
          </a:p>
          <a:p>
            <a:pPr marL="400050" lvl="1" indent="0" eaLnBrk="1" hangingPunct="1">
              <a:spcBef>
                <a:spcPct val="50000"/>
              </a:spcBef>
              <a:buSzTx/>
              <a:buNone/>
            </a:pPr>
            <a:r>
              <a:rPr lang="en-US" altLang="zh-CN" sz="1800" dirty="0" smtClean="0">
                <a:latin typeface="Times New Roman" panose="02020603050405020304" pitchFamily="18" charset="0"/>
              </a:rPr>
              <a:t>VALUES </a:t>
            </a:r>
            <a:r>
              <a:rPr lang="en-US" altLang="zh-CN" sz="1800" dirty="0">
                <a:latin typeface="Times New Roman" panose="02020603050405020304" pitchFamily="18" charset="0"/>
              </a:rPr>
              <a:t>('201215128 ',' 1 </a:t>
            </a:r>
            <a:r>
              <a:rPr lang="en-US" altLang="zh-CN" sz="1800" dirty="0" smtClean="0">
                <a:latin typeface="Times New Roman" panose="02020603050405020304" pitchFamily="18" charset="0"/>
              </a:rPr>
              <a:t>');</a:t>
            </a:r>
          </a:p>
          <a:p>
            <a:pPr marL="0" indent="0" eaLnBrk="1" hangingPunct="1">
              <a:spcBef>
                <a:spcPct val="50000"/>
              </a:spcBef>
              <a:buSzTx/>
              <a:buNone/>
            </a:pPr>
            <a:r>
              <a:rPr lang="zh-CN" altLang="en-US" sz="2000" dirty="0" smtClean="0">
                <a:solidFill>
                  <a:srgbClr val="0071C1"/>
                </a:solidFill>
                <a:latin typeface="Times New Roman" panose="02020603050405020304" pitchFamily="18" charset="0"/>
              </a:rPr>
              <a:t>语句</a:t>
            </a:r>
            <a:r>
              <a:rPr lang="en-US" altLang="zh-CN" sz="2000" dirty="0" smtClean="0">
                <a:solidFill>
                  <a:srgbClr val="0071C1"/>
                </a:solidFill>
                <a:latin typeface="Times New Roman" panose="02020603050405020304" pitchFamily="18" charset="0"/>
              </a:rPr>
              <a:t>2</a:t>
            </a:r>
            <a:r>
              <a:rPr lang="zh-CN" altLang="en-US" sz="2000" dirty="0" smtClean="0">
                <a:latin typeface="Times New Roman" panose="02020603050405020304" pitchFamily="18" charset="0"/>
              </a:rPr>
              <a:t>：</a:t>
            </a:r>
          </a:p>
          <a:p>
            <a:pPr marL="400050" lvl="1" indent="0" eaLnBrk="1" hangingPunct="1">
              <a:spcBef>
                <a:spcPct val="50000"/>
              </a:spcBef>
              <a:buSzTx/>
              <a:buNone/>
            </a:pPr>
            <a:r>
              <a:rPr lang="en-US" altLang="zh-CN" sz="1800" dirty="0" smtClean="0">
                <a:latin typeface="Times New Roman" panose="02020603050405020304" pitchFamily="18" charset="0"/>
              </a:rPr>
              <a:t>INSERT</a:t>
            </a:r>
          </a:p>
          <a:p>
            <a:pPr marL="400050" lvl="1" indent="0" eaLnBrk="1" hangingPunct="1">
              <a:spcBef>
                <a:spcPct val="50000"/>
              </a:spcBef>
              <a:buSzTx/>
              <a:buNone/>
            </a:pPr>
            <a:r>
              <a:rPr lang="en-US" altLang="zh-CN" sz="1800" dirty="0" smtClean="0">
                <a:latin typeface="Times New Roman" panose="02020603050405020304" pitchFamily="18" charset="0"/>
              </a:rPr>
              <a:t>INTO SC</a:t>
            </a:r>
          </a:p>
          <a:p>
            <a:pPr marL="400050" lvl="1" indent="0" eaLnBrk="1" hangingPunct="1">
              <a:spcBef>
                <a:spcPct val="50000"/>
              </a:spcBef>
              <a:buSzTx/>
              <a:buNone/>
            </a:pPr>
            <a:r>
              <a:rPr lang="en-US" altLang="zh-CN" sz="1800" dirty="0" smtClean="0">
                <a:latin typeface="Times New Roman" panose="02020603050405020304" pitchFamily="18" charset="0"/>
              </a:rPr>
              <a:t>VALUES (' 201215128 ',' 1 ',</a:t>
            </a:r>
            <a:r>
              <a:rPr lang="en-US" altLang="zh-CN" sz="1800" dirty="0" smtClean="0">
                <a:solidFill>
                  <a:srgbClr val="0071C1"/>
                </a:solidFill>
                <a:latin typeface="Times New Roman" panose="02020603050405020304" pitchFamily="18" charset="0"/>
              </a:rPr>
              <a:t>NULL</a:t>
            </a:r>
            <a:r>
              <a:rPr lang="en-US" altLang="zh-CN" sz="1800" dirty="0" smtClean="0">
                <a:latin typeface="Times New Roman" panose="02020603050405020304" pitchFamily="18" charset="0"/>
              </a:rPr>
              <a:t>);</a:t>
            </a:r>
            <a:endParaRPr lang="en-US" altLang="zh-CN" sz="1800" dirty="0">
              <a:latin typeface="Times New Roman" panose="02020603050405020304" pitchFamily="18" charset="0"/>
            </a:endParaRPr>
          </a:p>
        </p:txBody>
      </p:sp>
    </p:spTree>
    <p:extLst>
      <p:ext uri="{BB962C8B-B14F-4D97-AF65-F5344CB8AC3E}">
        <p14:creationId xmlns:p14="http://schemas.microsoft.com/office/powerpoint/2010/main" val="1978887128"/>
      </p:ext>
    </p:extLst>
  </p:cSld>
  <p:clrMapOvr>
    <a:masterClrMapping/>
  </p:clrMapOvr>
  <mc:AlternateContent xmlns:mc="http://schemas.openxmlformats.org/markup-compatibility/2006" xmlns:p14="http://schemas.microsoft.com/office/powerpoint/2010/main">
    <mc:Choice Requires="p14">
      <p:transition p14:dur="10" advTm="33000"/>
    </mc:Choice>
    <mc:Fallback xmlns="">
      <p:transition advTm="3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242" fill="hold"/>
                                        <p:tgtEl>
                                          <p:spTgt spid="7"/>
                                        </p:tgtEl>
                                      </p:cBhvr>
                                    </p:cmd>
                                  </p:childTnLst>
                                </p:cTn>
                              </p:par>
                              <p:par>
                                <p:cTn id="7" presetID="10" presetClass="entr" presetSubtype="0" fill="hold" grpId="0" nodeType="withEffect">
                                  <p:stCondLst>
                                    <p:cond delay="0"/>
                                  </p:stCondLst>
                                  <p:iterate type="lt">
                                    <p:tmPct val="21371"/>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22" presetClass="entr" presetSubtype="1" fill="hold" grpId="0" nodeType="withEffect">
                                  <p:stCondLst>
                                    <p:cond delay="960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2500"/>
                                        <p:tgtEl>
                                          <p:spTgt spid="17"/>
                                        </p:tgtEl>
                                      </p:cBhvr>
                                    </p:animEffect>
                                  </p:childTnLst>
                                </p:cTn>
                              </p:par>
                              <p:par>
                                <p:cTn id="13" presetID="22" presetClass="entr" presetSubtype="8" fill="hold" grpId="0" nodeType="withEffect">
                                  <p:stCondLst>
                                    <p:cond delay="2660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3100"/>
                                        <p:tgtEl>
                                          <p:spTgt spid="8"/>
                                        </p:tgtEl>
                                      </p:cBhvr>
                                    </p:animEffect>
                                  </p:childTnLst>
                                </p:cTn>
                              </p:par>
                              <p:par>
                                <p:cTn id="16" presetID="10" presetClass="entr" presetSubtype="0" fill="hold" grpId="0" nodeType="withEffect">
                                  <p:stCondLst>
                                    <p:cond delay="211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7"/>
                </p:tgtEl>
              </p:cMediaNode>
            </p:audio>
          </p:childTnLst>
        </p:cTn>
      </p:par>
    </p:tnLst>
    <p:bldLst>
      <p:bldP spid="12" grpId="0"/>
      <p:bldP spid="17" grpId="0"/>
      <p:bldP spid="8" grpId="0"/>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插入数据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3829134"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插入</a:t>
            </a:r>
            <a:r>
              <a:rPr lang="zh-CN" altLang="en-US" sz="2400" b="1" dirty="0">
                <a:latin typeface="Times New Roman" panose="02020603050405020304" pitchFamily="18" charset="0"/>
              </a:rPr>
              <a:t>子</a:t>
            </a:r>
            <a:r>
              <a:rPr lang="zh-CN" altLang="en-US" sz="2400" b="1" dirty="0" smtClean="0">
                <a:latin typeface="Times New Roman" panose="02020603050405020304" pitchFamily="18" charset="0"/>
              </a:rPr>
              <a:t>查询的结果</a:t>
            </a:r>
            <a:endParaRPr lang="zh-CN" altLang="en-US" sz="2400" b="1" dirty="0">
              <a:latin typeface="Times New Roman" panose="02020603050405020304" pitchFamily="18" charset="0"/>
            </a:endParaRPr>
          </a:p>
        </p:txBody>
      </p:sp>
      <p:sp>
        <p:nvSpPr>
          <p:cNvPr id="24" name="Text Box 1052"/>
          <p:cNvSpPr txBox="1">
            <a:spLocks noChangeArrowheads="1"/>
          </p:cNvSpPr>
          <p:nvPr/>
        </p:nvSpPr>
        <p:spPr bwMode="auto">
          <a:xfrm>
            <a:off x="1631504" y="3362216"/>
            <a:ext cx="9145016" cy="178510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子查询</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rPr>
              <a:t>SELECT</a:t>
            </a:r>
            <a:r>
              <a:rPr lang="zh-CN" altLang="en-US" sz="2000" dirty="0">
                <a:latin typeface="Times New Roman" panose="02020603050405020304" pitchFamily="18" charset="0"/>
              </a:rPr>
              <a:t>子句目标列必须与</a:t>
            </a:r>
            <a:r>
              <a:rPr lang="en-US" altLang="zh-CN" sz="2000" dirty="0">
                <a:latin typeface="Times New Roman" panose="02020603050405020304" pitchFamily="18" charset="0"/>
              </a:rPr>
              <a:t>INTO</a:t>
            </a:r>
            <a:r>
              <a:rPr lang="zh-CN" altLang="en-US" sz="2000" dirty="0">
                <a:latin typeface="Times New Roman" panose="02020603050405020304" pitchFamily="18" charset="0"/>
              </a:rPr>
              <a:t>子句匹配</a:t>
            </a:r>
          </a:p>
          <a:p>
            <a:pPr marL="457200" indent="4572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rPr>
              <a:t>值的个数</a:t>
            </a:r>
          </a:p>
          <a:p>
            <a:pPr marL="457200" indent="4572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rPr>
              <a:t>值的类型</a:t>
            </a:r>
          </a:p>
        </p:txBody>
      </p:sp>
      <p:sp>
        <p:nvSpPr>
          <p:cNvPr id="11" name="Text Box 1052"/>
          <p:cNvSpPr txBox="1">
            <a:spLocks noChangeArrowheads="1"/>
          </p:cNvSpPr>
          <p:nvPr/>
        </p:nvSpPr>
        <p:spPr bwMode="auto">
          <a:xfrm>
            <a:off x="2531604" y="1927950"/>
            <a:ext cx="7128792" cy="1323439"/>
          </a:xfrm>
          <a:prstGeom prst="rect">
            <a:avLst/>
          </a:prstGeom>
          <a:noFill/>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1080000" eaLnBrk="1" hangingPunct="1">
              <a:spcBef>
                <a:spcPct val="50000"/>
              </a:spcBef>
              <a:buSzTx/>
              <a:buNone/>
            </a:pPr>
            <a:r>
              <a:rPr lang="en-US" altLang="zh-CN" sz="2000" dirty="0">
                <a:latin typeface="Times New Roman" panose="02020603050405020304" pitchFamily="18" charset="0"/>
              </a:rPr>
              <a:t>INSERT </a:t>
            </a:r>
          </a:p>
          <a:p>
            <a:pPr marL="0" indent="1080000" eaLnBrk="1" hangingPunct="1">
              <a:spcBef>
                <a:spcPct val="50000"/>
              </a:spcBef>
              <a:buSzTx/>
              <a:buNone/>
            </a:pPr>
            <a:r>
              <a:rPr lang="en-US" altLang="zh-CN" sz="2000" dirty="0" smtClean="0">
                <a:latin typeface="Times New Roman" panose="02020603050405020304" pitchFamily="18" charset="0"/>
              </a:rPr>
              <a:t>INTO </a:t>
            </a:r>
            <a:r>
              <a:rPr lang="en-US" altLang="zh-CN" sz="2000" dirty="0">
                <a:latin typeface="Times New Roman" panose="02020603050405020304" pitchFamily="18" charset="0"/>
              </a:rPr>
              <a:t>&lt;</a:t>
            </a:r>
            <a:r>
              <a:rPr lang="zh-CN" altLang="en-US" sz="2000" dirty="0">
                <a:latin typeface="Times New Roman" panose="02020603050405020304" pitchFamily="18" charset="0"/>
              </a:rPr>
              <a:t>表名</a:t>
            </a:r>
            <a:r>
              <a:rPr lang="en-US" altLang="zh-CN" sz="2000" dirty="0">
                <a:latin typeface="Times New Roman" panose="02020603050405020304" pitchFamily="18" charset="0"/>
              </a:rPr>
              <a:t>&gt;  [(&lt;</a:t>
            </a:r>
            <a:r>
              <a:rPr lang="zh-CN" altLang="en-US" sz="2000" dirty="0">
                <a:latin typeface="Times New Roman" panose="02020603050405020304" pitchFamily="18" charset="0"/>
              </a:rPr>
              <a:t>属性列</a:t>
            </a:r>
            <a:r>
              <a:rPr lang="en-US" altLang="zh-CN" sz="2000" dirty="0">
                <a:latin typeface="Times New Roman" panose="02020603050405020304" pitchFamily="18" charset="0"/>
              </a:rPr>
              <a:t>1&gt; [,&lt;</a:t>
            </a:r>
            <a:r>
              <a:rPr lang="zh-CN" altLang="en-US" sz="2000" dirty="0">
                <a:latin typeface="Times New Roman" panose="02020603050405020304" pitchFamily="18" charset="0"/>
              </a:rPr>
              <a:t>属性列</a:t>
            </a:r>
            <a:r>
              <a:rPr lang="en-US" altLang="zh-CN" sz="2000" dirty="0">
                <a:latin typeface="Times New Roman" panose="02020603050405020304" pitchFamily="18" charset="0"/>
              </a:rPr>
              <a:t>2&gt;…  </a:t>
            </a:r>
            <a:r>
              <a:rPr lang="en-US" altLang="zh-CN" sz="2000" dirty="0" smtClean="0">
                <a:latin typeface="Times New Roman" panose="02020603050405020304" pitchFamily="18" charset="0"/>
              </a:rPr>
              <a:t>)]</a:t>
            </a:r>
          </a:p>
          <a:p>
            <a:pPr marL="0" indent="1080000" eaLnBrk="1" hangingPunct="1">
              <a:spcBef>
                <a:spcPct val="50000"/>
              </a:spcBef>
              <a:buSzTx/>
              <a:buNone/>
            </a:pPr>
            <a:r>
              <a:rPr lang="zh-CN" altLang="en-US" sz="2000" dirty="0" smtClean="0">
                <a:latin typeface="Times New Roman" panose="02020603050405020304" pitchFamily="18" charset="0"/>
              </a:rPr>
              <a:t>子</a:t>
            </a:r>
            <a:r>
              <a:rPr lang="zh-CN" altLang="en-US" sz="2000" dirty="0">
                <a:latin typeface="Times New Roman" panose="02020603050405020304" pitchFamily="18" charset="0"/>
              </a:rPr>
              <a:t>查询</a:t>
            </a:r>
            <a:r>
              <a:rPr lang="en-US" altLang="zh-CN" sz="2000" dirty="0">
                <a:latin typeface="Times New Roman" panose="02020603050405020304" pitchFamily="18" charset="0"/>
              </a:rPr>
              <a:t>;</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语句格式</a:t>
            </a:r>
            <a:endParaRPr lang="zh-CN" altLang="en-US" sz="2000" dirty="0">
              <a:latin typeface="Times New Roman" panose="02020603050405020304" pitchFamily="18" charset="0"/>
            </a:endParaRPr>
          </a:p>
        </p:txBody>
      </p:sp>
      <p:pic>
        <p:nvPicPr>
          <p:cNvPr id="4" name="Voic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8776" y="3225800"/>
            <a:ext cx="406400" cy="406400"/>
          </a:xfrm>
          <a:prstGeom prst="rect">
            <a:avLst/>
          </a:prstGeom>
        </p:spPr>
      </p:pic>
    </p:spTree>
    <p:extLst>
      <p:ext uri="{BB962C8B-B14F-4D97-AF65-F5344CB8AC3E}">
        <p14:creationId xmlns:p14="http://schemas.microsoft.com/office/powerpoint/2010/main" val="2308678652"/>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632" fill="hold"/>
                                        <p:tgtEl>
                                          <p:spTgt spid="4"/>
                                        </p:tgtEl>
                                      </p:cBhvr>
                                    </p:cmd>
                                  </p:childTnLst>
                                </p:cTn>
                              </p:par>
                              <p:par>
                                <p:cTn id="7" presetID="10" presetClass="entr" presetSubtype="0" fill="hold" grpId="0" nodeType="withEffect">
                                  <p:stCondLst>
                                    <p:cond delay="0"/>
                                  </p:stCondLst>
                                  <p:iterate type="lt">
                                    <p:tmPct val="16923"/>
                                  </p:iterate>
                                  <p:childTnLst>
                                    <p:set>
                                      <p:cBhvr>
                                        <p:cTn id="8" dur="1" fill="hold">
                                          <p:stCondLst>
                                            <p:cond delay="0"/>
                                          </p:stCondLst>
                                        </p:cTn>
                                        <p:tgtEl>
                                          <p:spTgt spid="23"/>
                                        </p:tgtEl>
                                        <p:attrNameLst>
                                          <p:attrName>style.visibility</p:attrName>
                                        </p:attrNameLst>
                                      </p:cBhvr>
                                      <p:to>
                                        <p:strVal val="visible"/>
                                      </p:to>
                                    </p:set>
                                    <p:animEffect transition="in" filter="fade">
                                      <p:cBhvr>
                                        <p:cTn id="9" dur="1300"/>
                                        <p:tgtEl>
                                          <p:spTgt spid="23"/>
                                        </p:tgtEl>
                                      </p:cBhvr>
                                    </p:animEffect>
                                  </p:childTnLst>
                                </p:cTn>
                              </p:par>
                              <p:par>
                                <p:cTn id="10" presetID="10" presetClass="entr" presetSubtype="0" fill="hold" grpId="0" nodeType="withEffect">
                                  <p:stCondLst>
                                    <p:cond delay="3000"/>
                                  </p:stCondLst>
                                  <p:iterate type="lt">
                                    <p:tmPct val="1781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200"/>
                                        <p:tgtEl>
                                          <p:spTgt spid="12"/>
                                        </p:tgtEl>
                                      </p:cBhvr>
                                    </p:animEffect>
                                  </p:childTnLst>
                                </p:cTn>
                              </p:par>
                              <p:par>
                                <p:cTn id="13" presetID="22" presetClass="entr" presetSubtype="1" fill="hold" grpId="0" nodeType="withEffect">
                                  <p:stCondLst>
                                    <p:cond delay="530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2100"/>
                                        <p:tgtEl>
                                          <p:spTgt spid="11"/>
                                        </p:tgtEl>
                                      </p:cBhvr>
                                    </p:animEffect>
                                  </p:childTnLst>
                                </p:cTn>
                              </p:par>
                              <p:par>
                                <p:cTn id="16" presetID="10" presetClass="entr" presetSubtype="0" fill="hold" grpId="0" nodeType="withEffect">
                                  <p:stCondLst>
                                    <p:cond delay="8300"/>
                                  </p:stCondLst>
                                  <p:iterate type="lt">
                                    <p:tmPct val="18304"/>
                                  </p:iterate>
                                  <p:childTnLst>
                                    <p:set>
                                      <p:cBhvr>
                                        <p:cTn id="17" dur="1" fill="hold">
                                          <p:stCondLst>
                                            <p:cond delay="0"/>
                                          </p:stCondLst>
                                        </p:cTn>
                                        <p:tgtEl>
                                          <p:spTgt spid="24"/>
                                        </p:tgtEl>
                                        <p:attrNameLst>
                                          <p:attrName>style.visibility</p:attrName>
                                        </p:attrNameLst>
                                      </p:cBhvr>
                                      <p:to>
                                        <p:strVal val="visible"/>
                                      </p:to>
                                    </p:set>
                                    <p:animEffect transition="in" filter="fade">
                                      <p:cBhvr>
                                        <p:cTn id="18" dur="1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23" grpId="0"/>
      <p:bldP spid="24" grpId="0"/>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插入数据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3829134"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插入</a:t>
            </a:r>
            <a:r>
              <a:rPr lang="zh-CN" altLang="en-US" sz="2400" b="1" dirty="0">
                <a:latin typeface="Times New Roman" panose="02020603050405020304" pitchFamily="18" charset="0"/>
              </a:rPr>
              <a:t>子</a:t>
            </a:r>
            <a:r>
              <a:rPr lang="zh-CN" altLang="en-US" sz="2400" b="1" dirty="0" smtClean="0">
                <a:latin typeface="Times New Roman" panose="02020603050405020304" pitchFamily="18" charset="0"/>
              </a:rPr>
              <a:t>查询的结果</a:t>
            </a:r>
            <a:endParaRPr lang="zh-CN" altLang="en-US" sz="2400" b="1" dirty="0">
              <a:latin typeface="Times New Roman" panose="02020603050405020304" pitchFamily="18" charset="0"/>
            </a:endParaRP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对</a:t>
            </a:r>
            <a:r>
              <a:rPr lang="zh-CN" altLang="en-US" sz="2000" dirty="0">
                <a:latin typeface="Times New Roman" panose="02020603050405020304" pitchFamily="18" charset="0"/>
              </a:rPr>
              <a:t>每一个系，求学生的平均年龄，并把结果存入</a:t>
            </a:r>
            <a:r>
              <a:rPr lang="zh-CN" altLang="en-US" sz="2000" dirty="0" smtClean="0">
                <a:latin typeface="Times New Roman" panose="02020603050405020304" pitchFamily="18" charset="0"/>
              </a:rPr>
              <a:t>数据库。</a:t>
            </a:r>
            <a:endParaRPr lang="zh-CN" altLang="en-US" sz="2000" dirty="0">
              <a:latin typeface="Times New Roman" panose="02020603050405020304" pitchFamily="18" charset="0"/>
            </a:endParaRPr>
          </a:p>
        </p:txBody>
      </p:sp>
      <p:sp>
        <p:nvSpPr>
          <p:cNvPr id="9" name="Text Box 1052"/>
          <p:cNvSpPr txBox="1">
            <a:spLocks noChangeArrowheads="1"/>
          </p:cNvSpPr>
          <p:nvPr/>
        </p:nvSpPr>
        <p:spPr bwMode="auto">
          <a:xfrm>
            <a:off x="1631504" y="1953674"/>
            <a:ext cx="9145016" cy="418576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rPr>
              <a:t>第一步：建表</a:t>
            </a:r>
          </a:p>
          <a:p>
            <a:pPr marL="400050" lvl="1" indent="0" eaLnBrk="1" hangingPunct="1">
              <a:spcBef>
                <a:spcPct val="50000"/>
              </a:spcBef>
              <a:buSzTx/>
              <a:buNone/>
            </a:pPr>
            <a:r>
              <a:rPr lang="en-US" altLang="zh-CN" sz="1800" dirty="0" smtClean="0">
                <a:latin typeface="Times New Roman" panose="02020603050405020304" pitchFamily="18" charset="0"/>
              </a:rPr>
              <a:t>CREATE  </a:t>
            </a:r>
            <a:r>
              <a:rPr lang="en-US" altLang="zh-CN" sz="1800" dirty="0">
                <a:latin typeface="Times New Roman" panose="02020603050405020304" pitchFamily="18" charset="0"/>
              </a:rPr>
              <a:t>TABLE  </a:t>
            </a:r>
            <a:r>
              <a:rPr lang="en-US" altLang="zh-CN" sz="1800" dirty="0" err="1">
                <a:latin typeface="Times New Roman" panose="02020603050405020304" pitchFamily="18" charset="0"/>
              </a:rPr>
              <a:t>Dept_age</a:t>
            </a:r>
            <a:endParaRPr lang="en-US" altLang="zh-CN" sz="1800" dirty="0">
              <a:latin typeface="Times New Roman" panose="02020603050405020304" pitchFamily="18" charset="0"/>
            </a:endParaRPr>
          </a:p>
          <a:p>
            <a:pPr marL="400050" lvl="1" indent="0" eaLnBrk="1" hangingPunct="1">
              <a:spcBef>
                <a:spcPct val="50000"/>
              </a:spcBef>
              <a:buSzTx/>
              <a:buNone/>
            </a:pP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Sdept</a:t>
            </a:r>
            <a:r>
              <a:rPr lang="en-US" altLang="zh-CN" sz="1800" dirty="0">
                <a:latin typeface="Times New Roman" panose="02020603050405020304" pitchFamily="18" charset="0"/>
              </a:rPr>
              <a:t>     CHAR(15) </a:t>
            </a:r>
            <a:endParaRPr lang="en-US" altLang="zh-CN" sz="1800" dirty="0" smtClean="0">
              <a:latin typeface="Times New Roman" panose="02020603050405020304" pitchFamily="18" charset="0"/>
            </a:endParaRPr>
          </a:p>
          <a:p>
            <a:pPr marL="400050" lvl="1" indent="0" eaLnBrk="1" hangingPunct="1">
              <a:spcBef>
                <a:spcPct val="50000"/>
              </a:spcBef>
              <a:buSzTx/>
              <a:buNone/>
            </a:pP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Avg_age</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SMALLINT); </a:t>
            </a:r>
            <a:endParaRPr lang="en-US" altLang="zh-CN" sz="1800" dirty="0" smtClean="0">
              <a:latin typeface="Times New Roman" panose="02020603050405020304" pitchFamily="18" charset="0"/>
            </a:endParaRPr>
          </a:p>
          <a:p>
            <a:pPr marL="0" indent="0" eaLnBrk="1" hangingPunct="1">
              <a:spcBef>
                <a:spcPct val="50000"/>
              </a:spcBef>
              <a:buSzTx/>
              <a:buNone/>
            </a:pPr>
            <a:r>
              <a:rPr lang="zh-CN" altLang="en-US" sz="2000" dirty="0" smtClean="0">
                <a:latin typeface="Times New Roman" panose="02020603050405020304" pitchFamily="18" charset="0"/>
              </a:rPr>
              <a:t>第二</a:t>
            </a:r>
            <a:r>
              <a:rPr lang="zh-CN" altLang="en-US" sz="2000" dirty="0">
                <a:latin typeface="Times New Roman" panose="02020603050405020304" pitchFamily="18" charset="0"/>
              </a:rPr>
              <a:t>步：插入数据</a:t>
            </a:r>
          </a:p>
          <a:p>
            <a:pPr marL="400050" lvl="1" indent="0" eaLnBrk="1" hangingPunct="1">
              <a:spcBef>
                <a:spcPct val="50000"/>
              </a:spcBef>
              <a:buSzTx/>
              <a:buNone/>
            </a:pPr>
            <a:r>
              <a:rPr lang="en-US" altLang="zh-CN" sz="1800" dirty="0" smtClean="0">
                <a:latin typeface="Times New Roman" panose="02020603050405020304" pitchFamily="18" charset="0"/>
              </a:rPr>
              <a:t>INSERT</a:t>
            </a:r>
            <a:endParaRPr lang="en-US" altLang="zh-CN" sz="1800" dirty="0">
              <a:latin typeface="Times New Roman" panose="02020603050405020304" pitchFamily="18" charset="0"/>
            </a:endParaRPr>
          </a:p>
          <a:p>
            <a:pPr marL="400050" lvl="1" indent="0" eaLnBrk="1" hangingPunct="1">
              <a:spcBef>
                <a:spcPct val="50000"/>
              </a:spcBef>
              <a:buSzTx/>
              <a:buNone/>
            </a:pPr>
            <a:r>
              <a:rPr lang="en-US" altLang="zh-CN" sz="1800" dirty="0" smtClean="0">
                <a:latin typeface="Times New Roman" panose="02020603050405020304" pitchFamily="18" charset="0"/>
              </a:rPr>
              <a:t>INTO  </a:t>
            </a:r>
            <a:r>
              <a:rPr lang="en-US" altLang="zh-CN" sz="1800" dirty="0" err="1">
                <a:latin typeface="Times New Roman" panose="02020603050405020304" pitchFamily="18" charset="0"/>
              </a:rPr>
              <a:t>Dept_age</a:t>
            </a:r>
            <a:r>
              <a:rPr lang="en-US" altLang="zh-CN" sz="1800" dirty="0">
                <a:latin typeface="Times New Roman" panose="02020603050405020304" pitchFamily="18" charset="0"/>
              </a:rPr>
              <a:t>(</a:t>
            </a:r>
            <a:r>
              <a:rPr lang="en-US" altLang="zh-CN" sz="1800" dirty="0" err="1">
                <a:latin typeface="Times New Roman" panose="02020603050405020304" pitchFamily="18" charset="0"/>
              </a:rPr>
              <a:t>Sdept,Avg_age</a:t>
            </a:r>
            <a:r>
              <a:rPr lang="en-US" altLang="zh-CN" sz="1800" dirty="0">
                <a:latin typeface="Times New Roman" panose="02020603050405020304" pitchFamily="18" charset="0"/>
              </a:rPr>
              <a:t>)</a:t>
            </a:r>
          </a:p>
          <a:p>
            <a:pPr marL="400050" lvl="1" indent="0" eaLnBrk="1" hangingPunct="1">
              <a:spcBef>
                <a:spcPct val="50000"/>
              </a:spcBef>
              <a:buSzTx/>
              <a:buNone/>
            </a:pPr>
            <a:r>
              <a:rPr lang="en-US" altLang="zh-CN" sz="1800" dirty="0" smtClean="0">
                <a:latin typeface="Times New Roman" panose="02020603050405020304" pitchFamily="18" charset="0"/>
              </a:rPr>
              <a:t>SELECT  </a:t>
            </a:r>
            <a:r>
              <a:rPr lang="en-US" altLang="zh-CN" sz="1800" dirty="0" err="1">
                <a:latin typeface="Times New Roman" panose="02020603050405020304" pitchFamily="18" charset="0"/>
              </a:rPr>
              <a:t>Sdept</a:t>
            </a:r>
            <a:r>
              <a:rPr lang="zh-CN" altLang="en-US" sz="1800" dirty="0">
                <a:latin typeface="Times New Roman" panose="02020603050405020304" pitchFamily="18" charset="0"/>
              </a:rPr>
              <a:t>，</a:t>
            </a:r>
            <a:r>
              <a:rPr lang="en-US" altLang="zh-CN" sz="1800" dirty="0">
                <a:latin typeface="Times New Roman" panose="02020603050405020304" pitchFamily="18" charset="0"/>
              </a:rPr>
              <a:t>AVG(Sage)</a:t>
            </a:r>
          </a:p>
          <a:p>
            <a:pPr marL="400050" lvl="1" indent="0" eaLnBrk="1" hangingPunct="1">
              <a:spcBef>
                <a:spcPct val="50000"/>
              </a:spcBef>
              <a:buSzTx/>
              <a:buNone/>
            </a:pPr>
            <a:r>
              <a:rPr lang="en-US" altLang="zh-CN" sz="1800" dirty="0" smtClean="0">
                <a:latin typeface="Times New Roman" panose="02020603050405020304" pitchFamily="18" charset="0"/>
              </a:rPr>
              <a:t>FROM     </a:t>
            </a:r>
            <a:r>
              <a:rPr lang="en-US" altLang="zh-CN" sz="1800" dirty="0">
                <a:latin typeface="Times New Roman" panose="02020603050405020304" pitchFamily="18" charset="0"/>
              </a:rPr>
              <a:t>Student</a:t>
            </a:r>
          </a:p>
          <a:p>
            <a:pPr marL="400050" lvl="1" indent="0" eaLnBrk="1" hangingPunct="1">
              <a:spcBef>
                <a:spcPct val="50000"/>
              </a:spcBef>
              <a:buSzTx/>
              <a:buNone/>
            </a:pPr>
            <a:r>
              <a:rPr lang="en-US" altLang="zh-CN" sz="1800" dirty="0" smtClean="0">
                <a:latin typeface="Times New Roman" panose="02020603050405020304" pitchFamily="18" charset="0"/>
              </a:rPr>
              <a:t>GROUP </a:t>
            </a:r>
            <a:r>
              <a:rPr lang="en-US" altLang="zh-CN" sz="1800" dirty="0">
                <a:latin typeface="Times New Roman" panose="02020603050405020304" pitchFamily="18" charset="0"/>
              </a:rPr>
              <a:t>BY </a:t>
            </a:r>
            <a:r>
              <a:rPr lang="en-US" altLang="zh-CN" sz="1800" dirty="0" err="1">
                <a:latin typeface="Times New Roman" panose="02020603050405020304" pitchFamily="18" charset="0"/>
              </a:rPr>
              <a:t>Sdept</a:t>
            </a:r>
            <a:r>
              <a:rPr lang="en-US" altLang="zh-CN" sz="1800" dirty="0">
                <a:latin typeface="Times New Roman" panose="02020603050405020304" pitchFamily="18" charset="0"/>
              </a:rPr>
              <a:t>;</a:t>
            </a:r>
          </a:p>
        </p:txBody>
      </p:sp>
      <p:pic>
        <p:nvPicPr>
          <p:cNvPr id="5" name="Voic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16968" y="3225800"/>
            <a:ext cx="406400" cy="406400"/>
          </a:xfrm>
          <a:prstGeom prst="rect">
            <a:avLst/>
          </a:prstGeom>
        </p:spPr>
      </p:pic>
    </p:spTree>
    <p:extLst>
      <p:ext uri="{BB962C8B-B14F-4D97-AF65-F5344CB8AC3E}">
        <p14:creationId xmlns:p14="http://schemas.microsoft.com/office/powerpoint/2010/main" val="415258524"/>
      </p:ext>
    </p:extLst>
  </p:cSld>
  <p:clrMapOvr>
    <a:masterClrMapping/>
  </p:clrMapOvr>
  <mc:AlternateContent xmlns:mc="http://schemas.openxmlformats.org/markup-compatibility/2006" xmlns:p14="http://schemas.microsoft.com/office/powerpoint/2010/main">
    <mc:Choice Requires="p14">
      <p:transition p14:dur="10" advTm="22000"/>
    </mc:Choice>
    <mc:Fallback xmlns="">
      <p:transition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5"/>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22" presetClass="entr" presetSubtype="1" fill="hold" grpId="0" nodeType="withEffect">
                                  <p:stCondLst>
                                    <p:cond delay="89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0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12"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插入数据</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3829134"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插入</a:t>
            </a:r>
            <a:r>
              <a:rPr lang="zh-CN" altLang="en-US" sz="2400" b="1" dirty="0">
                <a:latin typeface="Times New Roman" panose="02020603050405020304" pitchFamily="18" charset="0"/>
              </a:rPr>
              <a:t>子</a:t>
            </a:r>
            <a:r>
              <a:rPr lang="zh-CN" altLang="en-US" sz="2400" b="1" dirty="0" smtClean="0">
                <a:latin typeface="Times New Roman" panose="02020603050405020304" pitchFamily="18" charset="0"/>
              </a:rPr>
              <a:t>查询的结果</a:t>
            </a:r>
            <a:endParaRPr lang="zh-CN" altLang="en-US" sz="2400" b="1" dirty="0">
              <a:latin typeface="Times New Roman" panose="02020603050405020304" pitchFamily="18" charset="0"/>
            </a:endParaRPr>
          </a:p>
        </p:txBody>
      </p:sp>
      <p:sp>
        <p:nvSpPr>
          <p:cNvPr id="12" name="Text Box 1052"/>
          <p:cNvSpPr txBox="1">
            <a:spLocks noChangeArrowheads="1"/>
          </p:cNvSpPr>
          <p:nvPr/>
        </p:nvSpPr>
        <p:spPr bwMode="auto">
          <a:xfrm>
            <a:off x="1631504" y="1412776"/>
            <a:ext cx="9145016" cy="347787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rPr>
              <a:t>关系数据库管理系统在执行插入语句时会检查所插元组是否破坏表上已定义的完整性规则</a:t>
            </a: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实体完整性</a:t>
            </a: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参照完整性</a:t>
            </a: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用户定义的完整性</a:t>
            </a:r>
          </a:p>
          <a:p>
            <a:pPr marL="457200" indent="457200" eaLnBrk="1" hangingPunct="1">
              <a:spcBef>
                <a:spcPct val="50000"/>
              </a:spcBef>
              <a:buSzTx/>
              <a:buFont typeface="Arial" panose="020B0604020202020204" pitchFamily="34" charset="0"/>
              <a:buChar char="•"/>
            </a:pPr>
            <a:r>
              <a:rPr lang="en-US" altLang="zh-CN" sz="2000" dirty="0">
                <a:latin typeface="Times New Roman" panose="02020603050405020304" pitchFamily="18" charset="0"/>
              </a:rPr>
              <a:t>NOT NULL</a:t>
            </a:r>
            <a:r>
              <a:rPr lang="zh-CN" altLang="en-US" sz="2000" dirty="0">
                <a:latin typeface="Times New Roman" panose="02020603050405020304" pitchFamily="18" charset="0"/>
              </a:rPr>
              <a:t>约束</a:t>
            </a:r>
          </a:p>
          <a:p>
            <a:pPr marL="457200" indent="457200" eaLnBrk="1" hangingPunct="1">
              <a:spcBef>
                <a:spcPct val="50000"/>
              </a:spcBef>
              <a:buSzTx/>
              <a:buFont typeface="Arial" panose="020B0604020202020204" pitchFamily="34" charset="0"/>
              <a:buChar char="•"/>
            </a:pPr>
            <a:r>
              <a:rPr lang="en-US" altLang="zh-CN" sz="2000" dirty="0">
                <a:latin typeface="Times New Roman" panose="02020603050405020304" pitchFamily="18" charset="0"/>
              </a:rPr>
              <a:t>UNIQUE</a:t>
            </a:r>
            <a:r>
              <a:rPr lang="zh-CN" altLang="en-US" sz="2000" dirty="0">
                <a:latin typeface="Times New Roman" panose="02020603050405020304" pitchFamily="18" charset="0"/>
              </a:rPr>
              <a:t>约束</a:t>
            </a:r>
          </a:p>
          <a:p>
            <a:pPr marL="457200" indent="4572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rPr>
              <a:t>值域约束</a:t>
            </a:r>
          </a:p>
        </p:txBody>
      </p:sp>
      <p:pic>
        <p:nvPicPr>
          <p:cNvPr id="4" name="Voic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20824" y="3204134"/>
            <a:ext cx="406400" cy="406400"/>
          </a:xfrm>
          <a:prstGeom prst="rect">
            <a:avLst/>
          </a:prstGeom>
        </p:spPr>
      </p:pic>
    </p:spTree>
    <p:extLst>
      <p:ext uri="{BB962C8B-B14F-4D97-AF65-F5344CB8AC3E}">
        <p14:creationId xmlns:p14="http://schemas.microsoft.com/office/powerpoint/2010/main" val="2751732344"/>
      </p:ext>
    </p:extLst>
  </p:cSld>
  <p:clrMapOvr>
    <a:masterClrMapping/>
  </p:clrMapOvr>
  <mc:AlternateContent xmlns:mc="http://schemas.openxmlformats.org/markup-compatibility/2006" xmlns:p14="http://schemas.microsoft.com/office/powerpoint/2010/main">
    <mc:Choice Requires="p14">
      <p:transition p14:dur="10" advTm="29000"/>
    </mc:Choice>
    <mc:Fallback xmlns="">
      <p:transition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088" fill="hold"/>
                                        <p:tgtEl>
                                          <p:spTgt spid="4"/>
                                        </p:tgtEl>
                                      </p:cBhvr>
                                    </p:cmd>
                                  </p:childTnLst>
                                </p:cTn>
                              </p:par>
                              <p:par>
                                <p:cTn id="7" presetID="10" presetClass="entr" presetSubtype="0" fill="hold" grpId="0" nodeType="withEffect">
                                  <p:stCondLst>
                                    <p:cond delay="530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3.5.2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修改数据</a:t>
            </a:r>
          </a:p>
        </p:txBody>
      </p:sp>
      <p:sp>
        <p:nvSpPr>
          <p:cNvPr id="24" name="Text Box 1052"/>
          <p:cNvSpPr txBox="1">
            <a:spLocks noChangeArrowheads="1"/>
          </p:cNvSpPr>
          <p:nvPr/>
        </p:nvSpPr>
        <p:spPr bwMode="auto">
          <a:xfrm>
            <a:off x="1631504" y="2924944"/>
            <a:ext cx="9145016" cy="363176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功能</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修改指定表中满足</a:t>
            </a:r>
            <a:r>
              <a:rPr lang="en-US" altLang="zh-CN" sz="2000" dirty="0">
                <a:latin typeface="Times New Roman" panose="02020603050405020304" pitchFamily="18" charset="0"/>
              </a:rPr>
              <a:t>WHERE</a:t>
            </a:r>
            <a:r>
              <a:rPr lang="zh-CN" altLang="en-US" sz="2000" dirty="0">
                <a:latin typeface="Times New Roman" panose="02020603050405020304" pitchFamily="18" charset="0"/>
              </a:rPr>
              <a:t>子句条件的元组</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rPr>
              <a:t>SET</a:t>
            </a:r>
            <a:r>
              <a:rPr lang="zh-CN" altLang="en-US" sz="2000" dirty="0">
                <a:latin typeface="Times New Roman" panose="02020603050405020304" pitchFamily="18" charset="0"/>
              </a:rPr>
              <a:t>子句给出</a:t>
            </a:r>
            <a:r>
              <a:rPr lang="en-US" altLang="zh-CN" sz="2000" dirty="0">
                <a:latin typeface="Times New Roman" panose="02020603050405020304" pitchFamily="18" charset="0"/>
              </a:rPr>
              <a:t>&lt;</a:t>
            </a:r>
            <a:r>
              <a:rPr lang="zh-CN" altLang="en-US" sz="2000" dirty="0">
                <a:latin typeface="Times New Roman" panose="02020603050405020304" pitchFamily="18" charset="0"/>
              </a:rPr>
              <a:t>表达式</a:t>
            </a:r>
            <a:r>
              <a:rPr lang="en-US" altLang="zh-CN" sz="2000" dirty="0">
                <a:latin typeface="Times New Roman" panose="02020603050405020304" pitchFamily="18" charset="0"/>
              </a:rPr>
              <a:t>&gt;</a:t>
            </a:r>
            <a:r>
              <a:rPr lang="zh-CN" altLang="en-US" sz="2000" dirty="0">
                <a:latin typeface="Times New Roman" panose="02020603050405020304" pitchFamily="18" charset="0"/>
              </a:rPr>
              <a:t>的值用于取代相应的属性列</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如果省略</a:t>
            </a:r>
            <a:r>
              <a:rPr lang="en-US" altLang="zh-CN" sz="2000" dirty="0">
                <a:latin typeface="Times New Roman" panose="02020603050405020304" pitchFamily="18" charset="0"/>
              </a:rPr>
              <a:t>WHERE</a:t>
            </a:r>
            <a:r>
              <a:rPr lang="zh-CN" altLang="en-US" sz="2000" dirty="0">
                <a:latin typeface="Times New Roman" panose="02020603050405020304" pitchFamily="18" charset="0"/>
              </a:rPr>
              <a:t>子句，表示要修改表中的所有元组</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三种修改方式</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修改某一个元组的值</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 修改多个元组的值</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 带子查询的修改</a:t>
            </a:r>
            <a:r>
              <a:rPr lang="zh-CN" altLang="en-US" sz="2000" dirty="0" smtClean="0">
                <a:latin typeface="Times New Roman" panose="02020603050405020304" pitchFamily="18" charset="0"/>
              </a:rPr>
              <a:t>语句</a:t>
            </a:r>
            <a:endParaRPr lang="zh-CN" altLang="en-US" sz="2000" dirty="0">
              <a:latin typeface="Times New Roman" panose="02020603050405020304" pitchFamily="18" charset="0"/>
            </a:endParaRPr>
          </a:p>
        </p:txBody>
      </p:sp>
      <p:sp>
        <p:nvSpPr>
          <p:cNvPr id="11" name="Text Box 1052"/>
          <p:cNvSpPr txBox="1">
            <a:spLocks noChangeArrowheads="1"/>
          </p:cNvSpPr>
          <p:nvPr/>
        </p:nvSpPr>
        <p:spPr bwMode="auto">
          <a:xfrm>
            <a:off x="2531604" y="1521949"/>
            <a:ext cx="7128792" cy="1323439"/>
          </a:xfrm>
          <a:prstGeom prst="rect">
            <a:avLst/>
          </a:prstGeom>
          <a:noFill/>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720000" eaLnBrk="1" hangingPunct="1">
              <a:spcBef>
                <a:spcPct val="50000"/>
              </a:spcBef>
              <a:buSzTx/>
              <a:buNone/>
            </a:pPr>
            <a:r>
              <a:rPr lang="en-US" altLang="zh-CN" sz="2000" dirty="0">
                <a:latin typeface="Times New Roman" panose="02020603050405020304" pitchFamily="18" charset="0"/>
              </a:rPr>
              <a:t>UPDATE  &lt;</a:t>
            </a:r>
            <a:r>
              <a:rPr lang="zh-CN" altLang="en-US" sz="2000" dirty="0">
                <a:latin typeface="Times New Roman" panose="02020603050405020304" pitchFamily="18" charset="0"/>
              </a:rPr>
              <a:t>表名</a:t>
            </a:r>
            <a:r>
              <a:rPr lang="en-US" altLang="zh-CN" sz="2000" dirty="0">
                <a:latin typeface="Times New Roman" panose="02020603050405020304" pitchFamily="18" charset="0"/>
              </a:rPr>
              <a:t>&gt;</a:t>
            </a:r>
          </a:p>
          <a:p>
            <a:pPr marL="0" indent="720000" eaLnBrk="1" hangingPunct="1">
              <a:spcBef>
                <a:spcPct val="50000"/>
              </a:spcBef>
              <a:buSzTx/>
              <a:buNone/>
            </a:pPr>
            <a:r>
              <a:rPr lang="en-US" altLang="zh-CN" sz="2000" dirty="0" smtClean="0">
                <a:latin typeface="Times New Roman" panose="02020603050405020304" pitchFamily="18" charset="0"/>
              </a:rPr>
              <a:t>SET  </a:t>
            </a:r>
            <a:r>
              <a:rPr lang="en-US" altLang="zh-CN" sz="2000" dirty="0">
                <a:latin typeface="Times New Roman" panose="02020603050405020304" pitchFamily="18" charset="0"/>
              </a:rPr>
              <a:t>&lt;</a:t>
            </a:r>
            <a:r>
              <a:rPr lang="zh-CN" altLang="en-US" sz="2000" dirty="0">
                <a:latin typeface="Times New Roman" panose="02020603050405020304" pitchFamily="18" charset="0"/>
              </a:rPr>
              <a:t>列名</a:t>
            </a:r>
            <a:r>
              <a:rPr lang="en-US" altLang="zh-CN" sz="2000" dirty="0">
                <a:latin typeface="Times New Roman" panose="02020603050405020304" pitchFamily="18" charset="0"/>
              </a:rPr>
              <a:t>&gt;=&lt;</a:t>
            </a:r>
            <a:r>
              <a:rPr lang="zh-CN" altLang="en-US" sz="2000" dirty="0">
                <a:latin typeface="Times New Roman" panose="02020603050405020304" pitchFamily="18" charset="0"/>
              </a:rPr>
              <a:t>表达式</a:t>
            </a:r>
            <a:r>
              <a:rPr lang="en-US" altLang="zh-CN" sz="2000" dirty="0">
                <a:latin typeface="Times New Roman" panose="02020603050405020304" pitchFamily="18" charset="0"/>
              </a:rPr>
              <a:t>&gt;[,&lt;</a:t>
            </a:r>
            <a:r>
              <a:rPr lang="zh-CN" altLang="en-US" sz="2000" dirty="0">
                <a:latin typeface="Times New Roman" panose="02020603050405020304" pitchFamily="18" charset="0"/>
              </a:rPr>
              <a:t>列名</a:t>
            </a:r>
            <a:r>
              <a:rPr lang="en-US" altLang="zh-CN" sz="2000" dirty="0">
                <a:latin typeface="Times New Roman" panose="02020603050405020304" pitchFamily="18" charset="0"/>
              </a:rPr>
              <a:t>&gt;=&lt;</a:t>
            </a:r>
            <a:r>
              <a:rPr lang="zh-CN" altLang="en-US" sz="2000" dirty="0">
                <a:latin typeface="Times New Roman" panose="02020603050405020304" pitchFamily="18" charset="0"/>
              </a:rPr>
              <a:t>表达式</a:t>
            </a:r>
            <a:r>
              <a:rPr lang="en-US" altLang="zh-CN" sz="2000" dirty="0">
                <a:latin typeface="Times New Roman" panose="02020603050405020304" pitchFamily="18" charset="0"/>
              </a:rPr>
              <a:t>&gt;]…</a:t>
            </a:r>
          </a:p>
          <a:p>
            <a:pPr marL="0" indent="720000" eaLnBrk="1" hangingPunct="1">
              <a:spcBef>
                <a:spcPct val="50000"/>
              </a:spcBef>
              <a:buSzTx/>
              <a:buNone/>
            </a:pP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[WHERE &lt;</a:t>
            </a:r>
            <a:r>
              <a:rPr lang="zh-CN" altLang="en-US" sz="2000" dirty="0">
                <a:latin typeface="Times New Roman" panose="02020603050405020304" pitchFamily="18" charset="0"/>
              </a:rPr>
              <a:t>条件</a:t>
            </a:r>
            <a:r>
              <a:rPr lang="en-US" altLang="zh-CN" sz="2000" dirty="0">
                <a:latin typeface="Times New Roman" panose="02020603050405020304" pitchFamily="18" charset="0"/>
              </a:rPr>
              <a:t>&gt;];</a:t>
            </a:r>
          </a:p>
        </p:txBody>
      </p:sp>
      <p:sp>
        <p:nvSpPr>
          <p:cNvPr id="12" name="Text Box 1052"/>
          <p:cNvSpPr txBox="1">
            <a:spLocks noChangeArrowheads="1"/>
          </p:cNvSpPr>
          <p:nvPr/>
        </p:nvSpPr>
        <p:spPr bwMode="auto">
          <a:xfrm>
            <a:off x="1271464" y="980728"/>
            <a:ext cx="9145016"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smtClean="0">
                <a:latin typeface="Times New Roman" panose="02020603050405020304" pitchFamily="18" charset="0"/>
              </a:rPr>
              <a:t>语句格式</a:t>
            </a:r>
            <a:endParaRPr lang="zh-CN" altLang="en-US" sz="2400" dirty="0">
              <a:latin typeface="Times New Roman" panose="02020603050405020304" pitchFamily="18" charset="0"/>
            </a:endParaRPr>
          </a:p>
        </p:txBody>
      </p:sp>
      <p:pic>
        <p:nvPicPr>
          <p:cNvPr id="4" name="Voic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08856" y="3317132"/>
            <a:ext cx="406400" cy="406400"/>
          </a:xfrm>
          <a:prstGeom prst="rect">
            <a:avLst/>
          </a:prstGeom>
        </p:spPr>
      </p:pic>
    </p:spTree>
    <p:extLst>
      <p:ext uri="{BB962C8B-B14F-4D97-AF65-F5344CB8AC3E}">
        <p14:creationId xmlns:p14="http://schemas.microsoft.com/office/powerpoint/2010/main" val="475453635"/>
      </p:ext>
    </p:extLst>
  </p:cSld>
  <p:clrMapOvr>
    <a:masterClrMapping/>
  </p:clrMapOvr>
  <p:transition spd="slow" advTm="36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168" fill="hold"/>
                                        <p:tgtEl>
                                          <p:spTgt spid="4"/>
                                        </p:tgtEl>
                                      </p:cBhvr>
                                    </p:cmd>
                                  </p:childTnLst>
                                </p:cTn>
                              </p:par>
                              <p:par>
                                <p:cTn id="7" presetID="21" presetClass="entr" presetSubtype="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1)">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100"/>
                                        <p:tgtEl>
                                          <p:spTgt spid="3"/>
                                        </p:tgtEl>
                                      </p:cBhvr>
                                    </p:animEffect>
                                  </p:childTnLst>
                                </p:cTn>
                              </p:par>
                              <p:par>
                                <p:cTn id="13" presetID="10" presetClass="entr" presetSubtype="0" fill="hold" grpId="0" nodeType="withEffect">
                                  <p:stCondLst>
                                    <p:cond delay="3100"/>
                                  </p:stCondLst>
                                  <p:iterate type="lt">
                                    <p:tmPct val="1781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1200"/>
                                        <p:tgtEl>
                                          <p:spTgt spid="12"/>
                                        </p:tgtEl>
                                      </p:cBhvr>
                                    </p:animEffect>
                                  </p:childTnLst>
                                </p:cTn>
                              </p:par>
                              <p:par>
                                <p:cTn id="16" presetID="22" presetClass="entr" presetSubtype="1" fill="hold" grpId="0" nodeType="withEffect">
                                  <p:stCondLst>
                                    <p:cond delay="470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2100"/>
                                        <p:tgtEl>
                                          <p:spTgt spid="11"/>
                                        </p:tgtEl>
                                      </p:cBhvr>
                                    </p:animEffect>
                                  </p:childTnLst>
                                </p:cTn>
                              </p:par>
                              <p:par>
                                <p:cTn id="19" presetID="10" presetClass="entr" presetSubtype="0" fill="hold" grpId="0" nodeType="withEffect">
                                  <p:stCondLst>
                                    <p:cond delay="7200"/>
                                  </p:stCondLst>
                                  <p:iterate type="lt">
                                    <p:tmPct val="18304"/>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2" grpId="0"/>
      <p:bldP spid="3" grpId="0"/>
      <p:bldP spid="24" grpId="0"/>
      <p:bldP spid="11" grpId="0" animBg="1"/>
      <p:bldP spid="12" grpId="0"/>
    </p:bldLst>
  </p:timing>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3200" baseline="0"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数据库系统概论">
  <a:themeElements>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1_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2400" b="1"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3130</TotalTime>
  <Pages>0</Pages>
  <Words>1033</Words>
  <Characters>0</Characters>
  <Application>Microsoft Office PowerPoint</Application>
  <DocSecurity>0</DocSecurity>
  <PresentationFormat>宽屏</PresentationFormat>
  <Lines>0</Lines>
  <Paragraphs>228</Paragraphs>
  <Slides>20</Slides>
  <Notes>1</Notes>
  <HiddenSlides>0</HiddenSlides>
  <MMClips>18</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20</vt:i4>
      </vt:variant>
    </vt:vector>
  </HeadingPairs>
  <TitlesOfParts>
    <vt:vector size="32" baseType="lpstr">
      <vt:lpstr>等线</vt:lpstr>
      <vt:lpstr>等线 Light</vt:lpstr>
      <vt:lpstr>华文行楷</vt:lpstr>
      <vt:lpstr>华文中宋</vt:lpstr>
      <vt:lpstr>宋体</vt:lpstr>
      <vt:lpstr>Arial</vt:lpstr>
      <vt:lpstr>Calibri</vt:lpstr>
      <vt:lpstr>Times New Roman</vt:lpstr>
      <vt:lpstr>Wingdings</vt:lpstr>
      <vt:lpstr>数据库系统概论</vt:lpstr>
      <vt:lpstr>1_数据库系统概论</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hp</dc:creator>
  <cp:keywords/>
  <dc:description/>
  <cp:lastModifiedBy>千里 快哉风</cp:lastModifiedBy>
  <cp:revision>422</cp:revision>
  <dcterms:created xsi:type="dcterms:W3CDTF">2014-10-22T07:43:12Z</dcterms:created>
  <dcterms:modified xsi:type="dcterms:W3CDTF">2018-09-24T06:46:45Z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